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8"/>
  </p:notesMasterIdLst>
  <p:sldIdLst>
    <p:sldId id="256" r:id="rId2"/>
    <p:sldId id="286" r:id="rId3"/>
    <p:sldId id="288" r:id="rId4"/>
    <p:sldId id="287" r:id="rId5"/>
    <p:sldId id="289" r:id="rId6"/>
    <p:sldId id="261" r:id="rId7"/>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68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6339" autoAdjust="0"/>
  </p:normalViewPr>
  <p:slideViewPr>
    <p:cSldViewPr snapToGrid="0">
      <p:cViewPr varScale="1">
        <p:scale>
          <a:sx n="55" d="100"/>
          <a:sy n="55" d="100"/>
        </p:scale>
        <p:origin x="1670" y="34"/>
      </p:cViewPr>
      <p:guideLst/>
    </p:cSldViewPr>
  </p:slideViewPr>
  <p:outlineViewPr>
    <p:cViewPr>
      <p:scale>
        <a:sx n="33" d="100"/>
        <a:sy n="33" d="100"/>
      </p:scale>
      <p:origin x="0" y="-6638"/>
    </p:cViewPr>
  </p:outlineViewPr>
  <p:notesTextViewPr>
    <p:cViewPr>
      <p:scale>
        <a:sx n="100" d="100"/>
        <a:sy n="100" d="100"/>
      </p:scale>
      <p:origin x="0" y="0"/>
    </p:cViewPr>
  </p:notesTextViewPr>
  <p:notesViewPr>
    <p:cSldViewPr snapToGrid="0">
      <p:cViewPr varScale="1">
        <p:scale>
          <a:sx n="81" d="100"/>
          <a:sy n="81" d="100"/>
        </p:scale>
        <p:origin x="37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04EB7A-BF2C-48D3-AF8A-528B48B4637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9960C05-C94A-4646-99C7-A5C95715EF6F}">
      <dgm:prSet phldrT="[Text]" custT="1"/>
      <dgm:spPr>
        <a:solidFill>
          <a:schemeClr val="accent4">
            <a:lumMod val="60000"/>
            <a:lumOff val="40000"/>
          </a:schemeClr>
        </a:solidFill>
      </dgm:spPr>
      <dgm:t>
        <a:bodyPr/>
        <a:lstStyle/>
        <a:p>
          <a:pPr>
            <a:spcAft>
              <a:spcPts val="0"/>
            </a:spcAft>
          </a:pPr>
          <a:r>
            <a:rPr lang="en-US" sz="2000" b="1" dirty="0" smtClean="0">
              <a:solidFill>
                <a:schemeClr val="accent2">
                  <a:lumMod val="50000"/>
                </a:schemeClr>
              </a:solidFill>
            </a:rPr>
            <a:t>ADU Study Committee </a:t>
          </a:r>
        </a:p>
        <a:p>
          <a:pPr>
            <a:spcAft>
              <a:spcPts val="0"/>
            </a:spcAft>
          </a:pPr>
          <a:r>
            <a:rPr lang="en-US" sz="2000" b="1" dirty="0" smtClean="0">
              <a:solidFill>
                <a:schemeClr val="accent2">
                  <a:lumMod val="50000"/>
                </a:schemeClr>
              </a:solidFill>
            </a:rPr>
            <a:t>ATM 2021</a:t>
          </a:r>
          <a:endParaRPr lang="en-US" sz="2000" b="1" dirty="0">
            <a:solidFill>
              <a:schemeClr val="accent2">
                <a:lumMod val="50000"/>
              </a:schemeClr>
            </a:solidFill>
          </a:endParaRPr>
        </a:p>
      </dgm:t>
    </dgm:pt>
    <dgm:pt modelId="{158C4054-280D-457B-84B3-1D21917A6B65}" type="parTrans" cxnId="{87338C39-F085-4E6E-8676-848D14CCF6B8}">
      <dgm:prSet/>
      <dgm:spPr/>
      <dgm:t>
        <a:bodyPr/>
        <a:lstStyle/>
        <a:p>
          <a:endParaRPr lang="en-US"/>
        </a:p>
      </dgm:t>
    </dgm:pt>
    <dgm:pt modelId="{0CC3075B-92D4-4CAA-A7FF-BB115333D931}" type="sibTrans" cxnId="{87338C39-F085-4E6E-8676-848D14CCF6B8}">
      <dgm:prSet/>
      <dgm:spPr/>
      <dgm:t>
        <a:bodyPr/>
        <a:lstStyle/>
        <a:p>
          <a:endParaRPr lang="en-US"/>
        </a:p>
      </dgm:t>
    </dgm:pt>
    <dgm:pt modelId="{E884A42E-6F48-4C62-8FDC-CF9BDECD8EF4}">
      <dgm:prSet phldrT="[Text]" custT="1"/>
      <dgm:spPr/>
      <dgm:t>
        <a:bodyPr/>
        <a:lstStyle/>
        <a:p>
          <a:r>
            <a:rPr lang="en-US" sz="1600" b="1" dirty="0" smtClean="0"/>
            <a:t>Citizen’s Petition Article 27 submitted to allow detached Accessory Dwelling Units</a:t>
          </a:r>
          <a:endParaRPr lang="en-US" sz="1600" b="1" dirty="0"/>
        </a:p>
      </dgm:t>
    </dgm:pt>
    <dgm:pt modelId="{8A4FDDDA-D633-4807-874F-1043E0292005}" type="parTrans" cxnId="{BAD27703-483A-4F61-8C62-94FDF6DA7622}">
      <dgm:prSet/>
      <dgm:spPr/>
      <dgm:t>
        <a:bodyPr/>
        <a:lstStyle/>
        <a:p>
          <a:endParaRPr lang="en-US"/>
        </a:p>
      </dgm:t>
    </dgm:pt>
    <dgm:pt modelId="{FC7EB8E1-B03B-4787-B626-683BF5BF3ED5}" type="sibTrans" cxnId="{BAD27703-483A-4F61-8C62-94FDF6DA7622}">
      <dgm:prSet/>
      <dgm:spPr/>
      <dgm:t>
        <a:bodyPr/>
        <a:lstStyle/>
        <a:p>
          <a:endParaRPr lang="en-US"/>
        </a:p>
      </dgm:t>
    </dgm:pt>
    <dgm:pt modelId="{B8DBD095-F9FB-430E-BD38-36AE640FEA05}">
      <dgm:prSet phldrT="[Text]" custT="1"/>
      <dgm:spPr>
        <a:solidFill>
          <a:schemeClr val="accent4">
            <a:lumMod val="60000"/>
            <a:lumOff val="40000"/>
          </a:schemeClr>
        </a:solidFill>
      </dgm:spPr>
      <dgm:t>
        <a:bodyPr/>
        <a:lstStyle/>
        <a:p>
          <a:pPr>
            <a:spcAft>
              <a:spcPts val="0"/>
            </a:spcAft>
          </a:pPr>
          <a:r>
            <a:rPr lang="en-US" sz="2000" b="1" smtClean="0">
              <a:solidFill>
                <a:schemeClr val="accent2">
                  <a:lumMod val="50000"/>
                </a:schemeClr>
              </a:solidFill>
            </a:rPr>
            <a:t>Hingham Housing Plan</a:t>
          </a:r>
        </a:p>
        <a:p>
          <a:pPr>
            <a:spcAft>
              <a:spcPts val="0"/>
            </a:spcAft>
          </a:pPr>
          <a:r>
            <a:rPr lang="en-US" sz="2000" b="1" smtClean="0">
              <a:solidFill>
                <a:schemeClr val="accent2">
                  <a:lumMod val="50000"/>
                </a:schemeClr>
              </a:solidFill>
            </a:rPr>
            <a:t>June 2021</a:t>
          </a:r>
          <a:endParaRPr lang="en-US" sz="2400" dirty="0"/>
        </a:p>
      </dgm:t>
    </dgm:pt>
    <dgm:pt modelId="{AF82FADD-C450-4D3D-AB5C-EECC78EDE640}" type="parTrans" cxnId="{19A3AA3E-8482-436B-B86E-BC6E00E37B6B}">
      <dgm:prSet/>
      <dgm:spPr/>
      <dgm:t>
        <a:bodyPr/>
        <a:lstStyle/>
        <a:p>
          <a:endParaRPr lang="en-US"/>
        </a:p>
      </dgm:t>
    </dgm:pt>
    <dgm:pt modelId="{66C8FAD8-14D5-4ACB-84F4-B05E566A2019}" type="sibTrans" cxnId="{19A3AA3E-8482-436B-B86E-BC6E00E37B6B}">
      <dgm:prSet/>
      <dgm:spPr/>
      <dgm:t>
        <a:bodyPr/>
        <a:lstStyle/>
        <a:p>
          <a:endParaRPr lang="en-US"/>
        </a:p>
      </dgm:t>
    </dgm:pt>
    <dgm:pt modelId="{D9849412-893E-46EA-9768-A0A794D3949D}">
      <dgm:prSet phldrT="[Text]" custT="1"/>
      <dgm:spPr/>
      <dgm:t>
        <a:bodyPr/>
        <a:lstStyle/>
        <a:p>
          <a:r>
            <a:rPr lang="en-US" sz="1600" b="1" dirty="0" smtClean="0"/>
            <a:t>Recommended Strategy to Better Promote ADUs</a:t>
          </a:r>
          <a:endParaRPr lang="en-US" sz="1600" b="1" dirty="0"/>
        </a:p>
      </dgm:t>
    </dgm:pt>
    <dgm:pt modelId="{7BF61FC7-74CC-4ACA-81C6-D9A34057260E}" type="parTrans" cxnId="{911BA854-8603-4582-AEC8-5131C97A6D2E}">
      <dgm:prSet/>
      <dgm:spPr/>
      <dgm:t>
        <a:bodyPr/>
        <a:lstStyle/>
        <a:p>
          <a:endParaRPr lang="en-US"/>
        </a:p>
      </dgm:t>
    </dgm:pt>
    <dgm:pt modelId="{613AD56E-6745-4A50-939A-A99F5E1D332F}" type="sibTrans" cxnId="{911BA854-8603-4582-AEC8-5131C97A6D2E}">
      <dgm:prSet/>
      <dgm:spPr/>
      <dgm:t>
        <a:bodyPr/>
        <a:lstStyle/>
        <a:p>
          <a:endParaRPr lang="en-US"/>
        </a:p>
      </dgm:t>
    </dgm:pt>
    <dgm:pt modelId="{84D3BBA9-6A90-414E-9C3D-D2AAABC160D4}">
      <dgm:prSet phldrT="[Text]" custT="1"/>
      <dgm:spPr>
        <a:solidFill>
          <a:schemeClr val="accent4">
            <a:lumMod val="60000"/>
            <a:lumOff val="40000"/>
          </a:schemeClr>
        </a:solidFill>
      </dgm:spPr>
      <dgm:t>
        <a:bodyPr/>
        <a:lstStyle/>
        <a:p>
          <a:pPr>
            <a:spcAft>
              <a:spcPts val="0"/>
            </a:spcAft>
          </a:pPr>
          <a:r>
            <a:rPr lang="en-US" sz="2000" b="1" smtClean="0">
              <a:solidFill>
                <a:schemeClr val="accent2">
                  <a:lumMod val="50000"/>
                </a:schemeClr>
              </a:solidFill>
            </a:rPr>
            <a:t>Hingham </a:t>
          </a:r>
        </a:p>
        <a:p>
          <a:pPr>
            <a:spcAft>
              <a:spcPts val="0"/>
            </a:spcAft>
          </a:pPr>
          <a:r>
            <a:rPr lang="en-US" sz="2000" b="1" smtClean="0">
              <a:solidFill>
                <a:schemeClr val="accent2">
                  <a:lumMod val="50000"/>
                </a:schemeClr>
              </a:solidFill>
            </a:rPr>
            <a:t>Master Plan</a:t>
          </a:r>
        </a:p>
        <a:p>
          <a:pPr>
            <a:spcAft>
              <a:spcPts val="0"/>
            </a:spcAft>
          </a:pPr>
          <a:r>
            <a:rPr lang="en-US" sz="2000" b="1" smtClean="0">
              <a:solidFill>
                <a:schemeClr val="accent2">
                  <a:lumMod val="50000"/>
                </a:schemeClr>
              </a:solidFill>
            </a:rPr>
            <a:t>August 2021</a:t>
          </a:r>
          <a:endParaRPr lang="en-US" sz="2000" b="1" dirty="0">
            <a:solidFill>
              <a:schemeClr val="accent2">
                <a:lumMod val="50000"/>
              </a:schemeClr>
            </a:solidFill>
          </a:endParaRPr>
        </a:p>
      </dgm:t>
    </dgm:pt>
    <dgm:pt modelId="{CF65ADF0-AB5E-4757-A7E9-4121B999F11E}" type="parTrans" cxnId="{CA605945-EAAC-4224-B084-E75AAAC2BC58}">
      <dgm:prSet/>
      <dgm:spPr/>
      <dgm:t>
        <a:bodyPr/>
        <a:lstStyle/>
        <a:p>
          <a:endParaRPr lang="en-US"/>
        </a:p>
      </dgm:t>
    </dgm:pt>
    <dgm:pt modelId="{2ECCE0FD-E4E3-481E-8D0F-D5D6D7A8C1F1}" type="sibTrans" cxnId="{CA605945-EAAC-4224-B084-E75AAAC2BC58}">
      <dgm:prSet/>
      <dgm:spPr/>
      <dgm:t>
        <a:bodyPr/>
        <a:lstStyle/>
        <a:p>
          <a:endParaRPr lang="en-US"/>
        </a:p>
      </dgm:t>
    </dgm:pt>
    <dgm:pt modelId="{F44856B9-D010-4CBD-8818-371AA9C83544}">
      <dgm:prSet phldrT="[Text]" custT="1"/>
      <dgm:spPr/>
      <dgm:t>
        <a:bodyPr/>
        <a:lstStyle/>
        <a:p>
          <a:r>
            <a:rPr lang="en-US" sz="1600" b="1" dirty="0" smtClean="0"/>
            <a:t>Includes a Policy to “Explore the possibility of allowing detached accessory dwelling units in some or all of the areas where accessory dwelling units are now allowed for family members, but not for rental.”</a:t>
          </a:r>
          <a:endParaRPr lang="en-US" sz="1600" b="1" dirty="0"/>
        </a:p>
      </dgm:t>
    </dgm:pt>
    <dgm:pt modelId="{5448940A-6B5A-49C0-BB4B-A1A72E254134}" type="parTrans" cxnId="{3698A963-E61F-46E8-A14B-291EA192F2E2}">
      <dgm:prSet/>
      <dgm:spPr/>
      <dgm:t>
        <a:bodyPr/>
        <a:lstStyle/>
        <a:p>
          <a:endParaRPr lang="en-US"/>
        </a:p>
      </dgm:t>
    </dgm:pt>
    <dgm:pt modelId="{ED511F5E-53F4-4231-A50A-3E430E17172B}" type="sibTrans" cxnId="{3698A963-E61F-46E8-A14B-291EA192F2E2}">
      <dgm:prSet/>
      <dgm:spPr/>
      <dgm:t>
        <a:bodyPr/>
        <a:lstStyle/>
        <a:p>
          <a:endParaRPr lang="en-US"/>
        </a:p>
      </dgm:t>
    </dgm:pt>
    <dgm:pt modelId="{E1F9F46B-BCC4-4283-85C5-9A9E078C9703}">
      <dgm:prSet phldrT="[Text]" custT="1"/>
      <dgm:spPr/>
      <dgm:t>
        <a:bodyPr/>
        <a:lstStyle/>
        <a:p>
          <a:r>
            <a:rPr lang="en-US" sz="1600" b="1" dirty="0" smtClean="0"/>
            <a:t>Town Meeting created this Study Committee to make a report to the Planning Board in Oct 2022</a:t>
          </a:r>
          <a:endParaRPr lang="en-US" sz="1600" b="1" dirty="0"/>
        </a:p>
      </dgm:t>
    </dgm:pt>
    <dgm:pt modelId="{7EAC7647-FE1A-48FD-B8E4-CD1586C83632}" type="parTrans" cxnId="{EA5C8A8A-36EC-462A-8DF3-77182AB6167E}">
      <dgm:prSet/>
      <dgm:spPr/>
      <dgm:t>
        <a:bodyPr/>
        <a:lstStyle/>
        <a:p>
          <a:endParaRPr lang="en-US"/>
        </a:p>
      </dgm:t>
    </dgm:pt>
    <dgm:pt modelId="{0F92E153-168F-48F0-BB52-38D111E90BC7}" type="sibTrans" cxnId="{EA5C8A8A-36EC-462A-8DF3-77182AB6167E}">
      <dgm:prSet/>
      <dgm:spPr/>
      <dgm:t>
        <a:bodyPr/>
        <a:lstStyle/>
        <a:p>
          <a:endParaRPr lang="en-US"/>
        </a:p>
      </dgm:t>
    </dgm:pt>
    <dgm:pt modelId="{B24D83E5-F211-4D38-947C-A1FFC782C565}">
      <dgm:prSet phldrT="[Text]" custT="1"/>
      <dgm:spPr/>
      <dgm:t>
        <a:bodyPr/>
        <a:lstStyle/>
        <a:p>
          <a:r>
            <a:rPr lang="en-US" sz="1600" b="1" dirty="0" smtClean="0"/>
            <a:t>Options include detached ADUs and elimination of familial restrictions from current By-Law</a:t>
          </a:r>
          <a:endParaRPr lang="en-US" sz="1600" b="1" dirty="0"/>
        </a:p>
      </dgm:t>
    </dgm:pt>
    <dgm:pt modelId="{DA568DC7-BDB9-4D32-BC5A-997C8916FE51}" type="parTrans" cxnId="{5A9573FD-9EFB-4364-93A9-37E660EF8FC5}">
      <dgm:prSet/>
      <dgm:spPr/>
      <dgm:t>
        <a:bodyPr/>
        <a:lstStyle/>
        <a:p>
          <a:endParaRPr lang="en-US"/>
        </a:p>
      </dgm:t>
    </dgm:pt>
    <dgm:pt modelId="{543DD19D-00D1-46CB-BA05-CE4AE45BC420}" type="sibTrans" cxnId="{5A9573FD-9EFB-4364-93A9-37E660EF8FC5}">
      <dgm:prSet/>
      <dgm:spPr/>
      <dgm:t>
        <a:bodyPr/>
        <a:lstStyle/>
        <a:p>
          <a:endParaRPr lang="en-US"/>
        </a:p>
      </dgm:t>
    </dgm:pt>
    <dgm:pt modelId="{15979B97-AF46-4C6A-B950-126BF7A076FB}" type="pres">
      <dgm:prSet presAssocID="{E304EB7A-BF2C-48D3-AF8A-528B48B46372}" presName="Name0" presStyleCnt="0">
        <dgm:presLayoutVars>
          <dgm:dir/>
          <dgm:animLvl val="lvl"/>
          <dgm:resizeHandles val="exact"/>
        </dgm:presLayoutVars>
      </dgm:prSet>
      <dgm:spPr/>
      <dgm:t>
        <a:bodyPr/>
        <a:lstStyle/>
        <a:p>
          <a:endParaRPr lang="en-US"/>
        </a:p>
      </dgm:t>
    </dgm:pt>
    <dgm:pt modelId="{0D14105A-ED75-424A-BECD-C607B3098676}" type="pres">
      <dgm:prSet presAssocID="{19960C05-C94A-4646-99C7-A5C95715EF6F}" presName="linNode" presStyleCnt="0"/>
      <dgm:spPr/>
      <dgm:t>
        <a:bodyPr/>
        <a:lstStyle/>
        <a:p>
          <a:endParaRPr lang="en-US"/>
        </a:p>
      </dgm:t>
    </dgm:pt>
    <dgm:pt modelId="{02F1C236-E2B5-4581-B525-DEA0521E0999}" type="pres">
      <dgm:prSet presAssocID="{19960C05-C94A-4646-99C7-A5C95715EF6F}" presName="parentText" presStyleLbl="node1" presStyleIdx="0" presStyleCnt="3" custScaleX="70764">
        <dgm:presLayoutVars>
          <dgm:chMax val="1"/>
          <dgm:bulletEnabled val="1"/>
        </dgm:presLayoutVars>
      </dgm:prSet>
      <dgm:spPr/>
      <dgm:t>
        <a:bodyPr/>
        <a:lstStyle/>
        <a:p>
          <a:endParaRPr lang="en-US"/>
        </a:p>
      </dgm:t>
    </dgm:pt>
    <dgm:pt modelId="{97A2527D-F9C1-4D27-8D55-67F535780FD4}" type="pres">
      <dgm:prSet presAssocID="{19960C05-C94A-4646-99C7-A5C95715EF6F}" presName="descendantText" presStyleLbl="alignAccFollowNode1" presStyleIdx="0" presStyleCnt="3" custScaleX="108688">
        <dgm:presLayoutVars>
          <dgm:bulletEnabled val="1"/>
        </dgm:presLayoutVars>
      </dgm:prSet>
      <dgm:spPr/>
      <dgm:t>
        <a:bodyPr/>
        <a:lstStyle/>
        <a:p>
          <a:endParaRPr lang="en-US"/>
        </a:p>
      </dgm:t>
    </dgm:pt>
    <dgm:pt modelId="{AA43026D-0CAC-4A17-89B1-956390B3757A}" type="pres">
      <dgm:prSet presAssocID="{0CC3075B-92D4-4CAA-A7FF-BB115333D931}" presName="sp" presStyleCnt="0"/>
      <dgm:spPr/>
      <dgm:t>
        <a:bodyPr/>
        <a:lstStyle/>
        <a:p>
          <a:endParaRPr lang="en-US"/>
        </a:p>
      </dgm:t>
    </dgm:pt>
    <dgm:pt modelId="{F1B5E6C8-1CAD-4724-B22C-B2B1C73B3970}" type="pres">
      <dgm:prSet presAssocID="{B8DBD095-F9FB-430E-BD38-36AE640FEA05}" presName="linNode" presStyleCnt="0"/>
      <dgm:spPr/>
      <dgm:t>
        <a:bodyPr/>
        <a:lstStyle/>
        <a:p>
          <a:endParaRPr lang="en-US"/>
        </a:p>
      </dgm:t>
    </dgm:pt>
    <dgm:pt modelId="{AFD849D1-EC36-4917-A041-A72CFFBABC0F}" type="pres">
      <dgm:prSet presAssocID="{B8DBD095-F9FB-430E-BD38-36AE640FEA05}" presName="parentText" presStyleLbl="node1" presStyleIdx="1" presStyleCnt="3" custScaleX="70764">
        <dgm:presLayoutVars>
          <dgm:chMax val="1"/>
          <dgm:bulletEnabled val="1"/>
        </dgm:presLayoutVars>
      </dgm:prSet>
      <dgm:spPr/>
      <dgm:t>
        <a:bodyPr/>
        <a:lstStyle/>
        <a:p>
          <a:endParaRPr lang="en-US"/>
        </a:p>
      </dgm:t>
    </dgm:pt>
    <dgm:pt modelId="{0618FB59-0912-4D6E-A72D-C5B05DC9037D}" type="pres">
      <dgm:prSet presAssocID="{B8DBD095-F9FB-430E-BD38-36AE640FEA05}" presName="descendantText" presStyleLbl="alignAccFollowNode1" presStyleIdx="1" presStyleCnt="3" custScaleX="108688">
        <dgm:presLayoutVars>
          <dgm:bulletEnabled val="1"/>
        </dgm:presLayoutVars>
      </dgm:prSet>
      <dgm:spPr/>
      <dgm:t>
        <a:bodyPr/>
        <a:lstStyle/>
        <a:p>
          <a:endParaRPr lang="en-US"/>
        </a:p>
      </dgm:t>
    </dgm:pt>
    <dgm:pt modelId="{F5FE4A2C-2B06-4BA8-BCC5-80D5A35855DC}" type="pres">
      <dgm:prSet presAssocID="{66C8FAD8-14D5-4ACB-84F4-B05E566A2019}" presName="sp" presStyleCnt="0"/>
      <dgm:spPr/>
      <dgm:t>
        <a:bodyPr/>
        <a:lstStyle/>
        <a:p>
          <a:endParaRPr lang="en-US"/>
        </a:p>
      </dgm:t>
    </dgm:pt>
    <dgm:pt modelId="{15109451-578F-48C4-B6CD-64459BAFE598}" type="pres">
      <dgm:prSet presAssocID="{84D3BBA9-6A90-414E-9C3D-D2AAABC160D4}" presName="linNode" presStyleCnt="0"/>
      <dgm:spPr/>
      <dgm:t>
        <a:bodyPr/>
        <a:lstStyle/>
        <a:p>
          <a:endParaRPr lang="en-US"/>
        </a:p>
      </dgm:t>
    </dgm:pt>
    <dgm:pt modelId="{D3E613AA-0B07-4BD8-92F4-7B4466CB1CF9}" type="pres">
      <dgm:prSet presAssocID="{84D3BBA9-6A90-414E-9C3D-D2AAABC160D4}" presName="parentText" presStyleLbl="node1" presStyleIdx="2" presStyleCnt="3" custScaleX="70764">
        <dgm:presLayoutVars>
          <dgm:chMax val="1"/>
          <dgm:bulletEnabled val="1"/>
        </dgm:presLayoutVars>
      </dgm:prSet>
      <dgm:spPr/>
      <dgm:t>
        <a:bodyPr/>
        <a:lstStyle/>
        <a:p>
          <a:endParaRPr lang="en-US"/>
        </a:p>
      </dgm:t>
    </dgm:pt>
    <dgm:pt modelId="{B37BBA64-B6C1-4FB6-868C-04E3DB747CCD}" type="pres">
      <dgm:prSet presAssocID="{84D3BBA9-6A90-414E-9C3D-D2AAABC160D4}" presName="descendantText" presStyleLbl="alignAccFollowNode1" presStyleIdx="2" presStyleCnt="3" custScaleX="108688">
        <dgm:presLayoutVars>
          <dgm:bulletEnabled val="1"/>
        </dgm:presLayoutVars>
      </dgm:prSet>
      <dgm:spPr/>
      <dgm:t>
        <a:bodyPr/>
        <a:lstStyle/>
        <a:p>
          <a:endParaRPr lang="en-US"/>
        </a:p>
      </dgm:t>
    </dgm:pt>
  </dgm:ptLst>
  <dgm:cxnLst>
    <dgm:cxn modelId="{19A3AA3E-8482-436B-B86E-BC6E00E37B6B}" srcId="{E304EB7A-BF2C-48D3-AF8A-528B48B46372}" destId="{B8DBD095-F9FB-430E-BD38-36AE640FEA05}" srcOrd="1" destOrd="0" parTransId="{AF82FADD-C450-4D3D-AB5C-EECC78EDE640}" sibTransId="{66C8FAD8-14D5-4ACB-84F4-B05E566A2019}"/>
    <dgm:cxn modelId="{F04A4A0F-EDE4-43A9-BCE1-B7FD496237E5}" type="presOf" srcId="{E884A42E-6F48-4C62-8FDC-CF9BDECD8EF4}" destId="{97A2527D-F9C1-4D27-8D55-67F535780FD4}" srcOrd="0" destOrd="0" presId="urn:microsoft.com/office/officeart/2005/8/layout/vList5"/>
    <dgm:cxn modelId="{159186AB-BEE6-438F-94F9-E4B149215FF7}" type="presOf" srcId="{D9849412-893E-46EA-9768-A0A794D3949D}" destId="{0618FB59-0912-4D6E-A72D-C5B05DC9037D}" srcOrd="0" destOrd="0" presId="urn:microsoft.com/office/officeart/2005/8/layout/vList5"/>
    <dgm:cxn modelId="{F5F94328-385A-46DD-9D17-6145CDE9D308}" type="presOf" srcId="{84D3BBA9-6A90-414E-9C3D-D2AAABC160D4}" destId="{D3E613AA-0B07-4BD8-92F4-7B4466CB1CF9}" srcOrd="0" destOrd="0" presId="urn:microsoft.com/office/officeart/2005/8/layout/vList5"/>
    <dgm:cxn modelId="{A2FAA7D9-B3D3-4567-BBD8-7355294B1913}" type="presOf" srcId="{E1F9F46B-BCC4-4283-85C5-9A9E078C9703}" destId="{97A2527D-F9C1-4D27-8D55-67F535780FD4}" srcOrd="0" destOrd="1" presId="urn:microsoft.com/office/officeart/2005/8/layout/vList5"/>
    <dgm:cxn modelId="{87338C39-F085-4E6E-8676-848D14CCF6B8}" srcId="{E304EB7A-BF2C-48D3-AF8A-528B48B46372}" destId="{19960C05-C94A-4646-99C7-A5C95715EF6F}" srcOrd="0" destOrd="0" parTransId="{158C4054-280D-457B-84B3-1D21917A6B65}" sibTransId="{0CC3075B-92D4-4CAA-A7FF-BB115333D931}"/>
    <dgm:cxn modelId="{BAD27703-483A-4F61-8C62-94FDF6DA7622}" srcId="{19960C05-C94A-4646-99C7-A5C95715EF6F}" destId="{E884A42E-6F48-4C62-8FDC-CF9BDECD8EF4}" srcOrd="0" destOrd="0" parTransId="{8A4FDDDA-D633-4807-874F-1043E0292005}" sibTransId="{FC7EB8E1-B03B-4787-B626-683BF5BF3ED5}"/>
    <dgm:cxn modelId="{3698A963-E61F-46E8-A14B-291EA192F2E2}" srcId="{84D3BBA9-6A90-414E-9C3D-D2AAABC160D4}" destId="{F44856B9-D010-4CBD-8818-371AA9C83544}" srcOrd="0" destOrd="0" parTransId="{5448940A-6B5A-49C0-BB4B-A1A72E254134}" sibTransId="{ED511F5E-53F4-4231-A50A-3E430E17172B}"/>
    <dgm:cxn modelId="{5A9573FD-9EFB-4364-93A9-37E660EF8FC5}" srcId="{B8DBD095-F9FB-430E-BD38-36AE640FEA05}" destId="{B24D83E5-F211-4D38-947C-A1FFC782C565}" srcOrd="1" destOrd="0" parTransId="{DA568DC7-BDB9-4D32-BC5A-997C8916FE51}" sibTransId="{543DD19D-00D1-46CB-BA05-CE4AE45BC420}"/>
    <dgm:cxn modelId="{911BA854-8603-4582-AEC8-5131C97A6D2E}" srcId="{B8DBD095-F9FB-430E-BD38-36AE640FEA05}" destId="{D9849412-893E-46EA-9768-A0A794D3949D}" srcOrd="0" destOrd="0" parTransId="{7BF61FC7-74CC-4ACA-81C6-D9A34057260E}" sibTransId="{613AD56E-6745-4A50-939A-A99F5E1D332F}"/>
    <dgm:cxn modelId="{8F1132D9-BE35-4CEF-8C4B-4505775140A3}" type="presOf" srcId="{E304EB7A-BF2C-48D3-AF8A-528B48B46372}" destId="{15979B97-AF46-4C6A-B950-126BF7A076FB}" srcOrd="0" destOrd="0" presId="urn:microsoft.com/office/officeart/2005/8/layout/vList5"/>
    <dgm:cxn modelId="{581B7557-7A15-4E84-91C4-6E9BB7C7BC3B}" type="presOf" srcId="{B24D83E5-F211-4D38-947C-A1FFC782C565}" destId="{0618FB59-0912-4D6E-A72D-C5B05DC9037D}" srcOrd="0" destOrd="1" presId="urn:microsoft.com/office/officeart/2005/8/layout/vList5"/>
    <dgm:cxn modelId="{CA605945-EAAC-4224-B084-E75AAAC2BC58}" srcId="{E304EB7A-BF2C-48D3-AF8A-528B48B46372}" destId="{84D3BBA9-6A90-414E-9C3D-D2AAABC160D4}" srcOrd="2" destOrd="0" parTransId="{CF65ADF0-AB5E-4757-A7E9-4121B999F11E}" sibTransId="{2ECCE0FD-E4E3-481E-8D0F-D5D6D7A8C1F1}"/>
    <dgm:cxn modelId="{4EE20FAC-3F90-43BC-A6C1-0595144AB6BC}" type="presOf" srcId="{19960C05-C94A-4646-99C7-A5C95715EF6F}" destId="{02F1C236-E2B5-4581-B525-DEA0521E0999}" srcOrd="0" destOrd="0" presId="urn:microsoft.com/office/officeart/2005/8/layout/vList5"/>
    <dgm:cxn modelId="{EA5C8A8A-36EC-462A-8DF3-77182AB6167E}" srcId="{19960C05-C94A-4646-99C7-A5C95715EF6F}" destId="{E1F9F46B-BCC4-4283-85C5-9A9E078C9703}" srcOrd="1" destOrd="0" parTransId="{7EAC7647-FE1A-48FD-B8E4-CD1586C83632}" sibTransId="{0F92E153-168F-48F0-BB52-38D111E90BC7}"/>
    <dgm:cxn modelId="{33A3F0E4-1D80-48F3-89CA-8DDB5A8687C0}" type="presOf" srcId="{B8DBD095-F9FB-430E-BD38-36AE640FEA05}" destId="{AFD849D1-EC36-4917-A041-A72CFFBABC0F}" srcOrd="0" destOrd="0" presId="urn:microsoft.com/office/officeart/2005/8/layout/vList5"/>
    <dgm:cxn modelId="{8D776BAC-F127-40DD-86F9-171083C12872}" type="presOf" srcId="{F44856B9-D010-4CBD-8818-371AA9C83544}" destId="{B37BBA64-B6C1-4FB6-868C-04E3DB747CCD}" srcOrd="0" destOrd="0" presId="urn:microsoft.com/office/officeart/2005/8/layout/vList5"/>
    <dgm:cxn modelId="{4140D71C-A8C8-4299-8479-AE702E40909B}" type="presParOf" srcId="{15979B97-AF46-4C6A-B950-126BF7A076FB}" destId="{0D14105A-ED75-424A-BECD-C607B3098676}" srcOrd="0" destOrd="0" presId="urn:microsoft.com/office/officeart/2005/8/layout/vList5"/>
    <dgm:cxn modelId="{4456B5BB-17F1-4D0B-855F-9007C8366D71}" type="presParOf" srcId="{0D14105A-ED75-424A-BECD-C607B3098676}" destId="{02F1C236-E2B5-4581-B525-DEA0521E0999}" srcOrd="0" destOrd="0" presId="urn:microsoft.com/office/officeart/2005/8/layout/vList5"/>
    <dgm:cxn modelId="{0F86A8D0-8B6D-4931-BAC3-D4B7AF831BFF}" type="presParOf" srcId="{0D14105A-ED75-424A-BECD-C607B3098676}" destId="{97A2527D-F9C1-4D27-8D55-67F535780FD4}" srcOrd="1" destOrd="0" presId="urn:microsoft.com/office/officeart/2005/8/layout/vList5"/>
    <dgm:cxn modelId="{25D8F55F-4D9E-4AF5-B70F-C118E8CF8171}" type="presParOf" srcId="{15979B97-AF46-4C6A-B950-126BF7A076FB}" destId="{AA43026D-0CAC-4A17-89B1-956390B3757A}" srcOrd="1" destOrd="0" presId="urn:microsoft.com/office/officeart/2005/8/layout/vList5"/>
    <dgm:cxn modelId="{59B3E4F3-C793-4BE0-BF52-CD6C2104BF52}" type="presParOf" srcId="{15979B97-AF46-4C6A-B950-126BF7A076FB}" destId="{F1B5E6C8-1CAD-4724-B22C-B2B1C73B3970}" srcOrd="2" destOrd="0" presId="urn:microsoft.com/office/officeart/2005/8/layout/vList5"/>
    <dgm:cxn modelId="{B6B3E4EF-FAFC-4461-BD72-721B0B570516}" type="presParOf" srcId="{F1B5E6C8-1CAD-4724-B22C-B2B1C73B3970}" destId="{AFD849D1-EC36-4917-A041-A72CFFBABC0F}" srcOrd="0" destOrd="0" presId="urn:microsoft.com/office/officeart/2005/8/layout/vList5"/>
    <dgm:cxn modelId="{4E98CCD3-BCEC-40F6-8223-2A4C35D592BE}" type="presParOf" srcId="{F1B5E6C8-1CAD-4724-B22C-B2B1C73B3970}" destId="{0618FB59-0912-4D6E-A72D-C5B05DC9037D}" srcOrd="1" destOrd="0" presId="urn:microsoft.com/office/officeart/2005/8/layout/vList5"/>
    <dgm:cxn modelId="{FC27A74E-77CD-4DF3-9514-AE88241B5ED1}" type="presParOf" srcId="{15979B97-AF46-4C6A-B950-126BF7A076FB}" destId="{F5FE4A2C-2B06-4BA8-BCC5-80D5A35855DC}" srcOrd="3" destOrd="0" presId="urn:microsoft.com/office/officeart/2005/8/layout/vList5"/>
    <dgm:cxn modelId="{86435615-1DD9-4DDC-993A-822698DE0123}" type="presParOf" srcId="{15979B97-AF46-4C6A-B950-126BF7A076FB}" destId="{15109451-578F-48C4-B6CD-64459BAFE598}" srcOrd="4" destOrd="0" presId="urn:microsoft.com/office/officeart/2005/8/layout/vList5"/>
    <dgm:cxn modelId="{052CBFC6-C113-4119-9C50-870E619E52CE}" type="presParOf" srcId="{15109451-578F-48C4-B6CD-64459BAFE598}" destId="{D3E613AA-0B07-4BD8-92F4-7B4466CB1CF9}" srcOrd="0" destOrd="0" presId="urn:microsoft.com/office/officeart/2005/8/layout/vList5"/>
    <dgm:cxn modelId="{0DE5E008-ABCB-4EC0-92F3-473C3FD2BB32}" type="presParOf" srcId="{15109451-578F-48C4-B6CD-64459BAFE598}" destId="{B37BBA64-B6C1-4FB6-868C-04E3DB747CC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A2527D-F9C1-4D27-8D55-67F535780FD4}">
      <dsp:nvSpPr>
        <dsp:cNvPr id="0" name=""/>
        <dsp:cNvSpPr/>
      </dsp:nvSpPr>
      <dsp:spPr>
        <a:xfrm rot="5400000">
          <a:off x="4637649" y="-2131607"/>
          <a:ext cx="1256463" cy="583855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smtClean="0"/>
            <a:t>Citizen’s Petition Article 27 submitted to allow detached Accessory Dwelling Units</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Town Meeting created this Study Committee to make a report to the Planning Board in Oct 2022</a:t>
          </a:r>
          <a:endParaRPr lang="en-US" sz="1600" b="1" kern="1200" dirty="0"/>
        </a:p>
      </dsp:txBody>
      <dsp:txXfrm rot="-5400000">
        <a:off x="2346605" y="220772"/>
        <a:ext cx="5777218" cy="1133793"/>
      </dsp:txXfrm>
    </dsp:sp>
    <dsp:sp modelId="{02F1C236-E2B5-4581-B525-DEA0521E0999}">
      <dsp:nvSpPr>
        <dsp:cNvPr id="0" name=""/>
        <dsp:cNvSpPr/>
      </dsp:nvSpPr>
      <dsp:spPr>
        <a:xfrm>
          <a:off x="208353" y="2379"/>
          <a:ext cx="2138250" cy="1570579"/>
        </a:xfrm>
        <a:prstGeom prst="roundRect">
          <a:avLst/>
        </a:prstGeom>
        <a:solidFill>
          <a:schemeClr val="accent4">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ts val="0"/>
            </a:spcAft>
          </a:pPr>
          <a:r>
            <a:rPr lang="en-US" sz="2000" b="1" kern="1200" dirty="0" smtClean="0">
              <a:solidFill>
                <a:schemeClr val="accent2">
                  <a:lumMod val="50000"/>
                </a:schemeClr>
              </a:solidFill>
            </a:rPr>
            <a:t>ADU Study Committee </a:t>
          </a:r>
        </a:p>
        <a:p>
          <a:pPr lvl="0" algn="ctr" defTabSz="889000">
            <a:lnSpc>
              <a:spcPct val="90000"/>
            </a:lnSpc>
            <a:spcBef>
              <a:spcPct val="0"/>
            </a:spcBef>
            <a:spcAft>
              <a:spcPts val="0"/>
            </a:spcAft>
          </a:pPr>
          <a:r>
            <a:rPr lang="en-US" sz="2000" b="1" kern="1200" dirty="0" smtClean="0">
              <a:solidFill>
                <a:schemeClr val="accent2">
                  <a:lumMod val="50000"/>
                </a:schemeClr>
              </a:solidFill>
            </a:rPr>
            <a:t>ATM 2021</a:t>
          </a:r>
          <a:endParaRPr lang="en-US" sz="2000" b="1" kern="1200" dirty="0">
            <a:solidFill>
              <a:schemeClr val="accent2">
                <a:lumMod val="50000"/>
              </a:schemeClr>
            </a:solidFill>
          </a:endParaRPr>
        </a:p>
      </dsp:txBody>
      <dsp:txXfrm>
        <a:off x="285022" y="79048"/>
        <a:ext cx="1984912" cy="1417241"/>
      </dsp:txXfrm>
    </dsp:sp>
    <dsp:sp modelId="{0618FB59-0912-4D6E-A72D-C5B05DC9037D}">
      <dsp:nvSpPr>
        <dsp:cNvPr id="0" name=""/>
        <dsp:cNvSpPr/>
      </dsp:nvSpPr>
      <dsp:spPr>
        <a:xfrm rot="5400000">
          <a:off x="4637649" y="-482498"/>
          <a:ext cx="1256463" cy="583855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smtClean="0"/>
            <a:t>Recommended Strategy to Better Promote ADUs</a:t>
          </a:r>
          <a:endParaRPr lang="en-US" sz="1600" b="1" kern="1200" dirty="0"/>
        </a:p>
        <a:p>
          <a:pPr marL="171450" lvl="1" indent="-171450" algn="l" defTabSz="711200">
            <a:lnSpc>
              <a:spcPct val="90000"/>
            </a:lnSpc>
            <a:spcBef>
              <a:spcPct val="0"/>
            </a:spcBef>
            <a:spcAft>
              <a:spcPct val="15000"/>
            </a:spcAft>
            <a:buChar char="••"/>
          </a:pPr>
          <a:r>
            <a:rPr lang="en-US" sz="1600" b="1" kern="1200" dirty="0" smtClean="0"/>
            <a:t>Options include detached ADUs and elimination of familial restrictions from current By-Law</a:t>
          </a:r>
          <a:endParaRPr lang="en-US" sz="1600" b="1" kern="1200" dirty="0"/>
        </a:p>
      </dsp:txBody>
      <dsp:txXfrm rot="-5400000">
        <a:off x="2346605" y="1869881"/>
        <a:ext cx="5777218" cy="1133793"/>
      </dsp:txXfrm>
    </dsp:sp>
    <dsp:sp modelId="{AFD849D1-EC36-4917-A041-A72CFFBABC0F}">
      <dsp:nvSpPr>
        <dsp:cNvPr id="0" name=""/>
        <dsp:cNvSpPr/>
      </dsp:nvSpPr>
      <dsp:spPr>
        <a:xfrm>
          <a:off x="208353" y="1651488"/>
          <a:ext cx="2138250" cy="1570579"/>
        </a:xfrm>
        <a:prstGeom prst="roundRect">
          <a:avLst/>
        </a:prstGeom>
        <a:solidFill>
          <a:schemeClr val="accent4">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ts val="0"/>
            </a:spcAft>
          </a:pPr>
          <a:r>
            <a:rPr lang="en-US" sz="2000" b="1" kern="1200" smtClean="0">
              <a:solidFill>
                <a:schemeClr val="accent2">
                  <a:lumMod val="50000"/>
                </a:schemeClr>
              </a:solidFill>
            </a:rPr>
            <a:t>Hingham Housing Plan</a:t>
          </a:r>
        </a:p>
        <a:p>
          <a:pPr lvl="0" algn="ctr" defTabSz="889000">
            <a:lnSpc>
              <a:spcPct val="90000"/>
            </a:lnSpc>
            <a:spcBef>
              <a:spcPct val="0"/>
            </a:spcBef>
            <a:spcAft>
              <a:spcPts val="0"/>
            </a:spcAft>
          </a:pPr>
          <a:r>
            <a:rPr lang="en-US" sz="2000" b="1" kern="1200" smtClean="0">
              <a:solidFill>
                <a:schemeClr val="accent2">
                  <a:lumMod val="50000"/>
                </a:schemeClr>
              </a:solidFill>
            </a:rPr>
            <a:t>June 2021</a:t>
          </a:r>
          <a:endParaRPr lang="en-US" sz="2400" kern="1200" dirty="0"/>
        </a:p>
      </dsp:txBody>
      <dsp:txXfrm>
        <a:off x="285022" y="1728157"/>
        <a:ext cx="1984912" cy="1417241"/>
      </dsp:txXfrm>
    </dsp:sp>
    <dsp:sp modelId="{B37BBA64-B6C1-4FB6-868C-04E3DB747CCD}">
      <dsp:nvSpPr>
        <dsp:cNvPr id="0" name=""/>
        <dsp:cNvSpPr/>
      </dsp:nvSpPr>
      <dsp:spPr>
        <a:xfrm rot="5400000">
          <a:off x="4637649" y="1166610"/>
          <a:ext cx="1256463" cy="5838553"/>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smtClean="0"/>
            <a:t>Includes a Policy to “Explore the possibility of allowing detached accessory dwelling units in some or all of the areas where accessory dwelling units are now allowed for family members, but not for rental.”</a:t>
          </a:r>
          <a:endParaRPr lang="en-US" sz="1600" b="1" kern="1200" dirty="0"/>
        </a:p>
      </dsp:txBody>
      <dsp:txXfrm rot="-5400000">
        <a:off x="2346605" y="3518990"/>
        <a:ext cx="5777218" cy="1133793"/>
      </dsp:txXfrm>
    </dsp:sp>
    <dsp:sp modelId="{D3E613AA-0B07-4BD8-92F4-7B4466CB1CF9}">
      <dsp:nvSpPr>
        <dsp:cNvPr id="0" name=""/>
        <dsp:cNvSpPr/>
      </dsp:nvSpPr>
      <dsp:spPr>
        <a:xfrm>
          <a:off x="208353" y="3300597"/>
          <a:ext cx="2138250" cy="1570579"/>
        </a:xfrm>
        <a:prstGeom prst="roundRect">
          <a:avLst/>
        </a:prstGeom>
        <a:solidFill>
          <a:schemeClr val="accent4">
            <a:lumMod val="60000"/>
            <a:lumOff val="4000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ts val="0"/>
            </a:spcAft>
          </a:pPr>
          <a:r>
            <a:rPr lang="en-US" sz="2000" b="1" kern="1200" smtClean="0">
              <a:solidFill>
                <a:schemeClr val="accent2">
                  <a:lumMod val="50000"/>
                </a:schemeClr>
              </a:solidFill>
            </a:rPr>
            <a:t>Hingham </a:t>
          </a:r>
        </a:p>
        <a:p>
          <a:pPr lvl="0" algn="ctr" defTabSz="889000">
            <a:lnSpc>
              <a:spcPct val="90000"/>
            </a:lnSpc>
            <a:spcBef>
              <a:spcPct val="0"/>
            </a:spcBef>
            <a:spcAft>
              <a:spcPts val="0"/>
            </a:spcAft>
          </a:pPr>
          <a:r>
            <a:rPr lang="en-US" sz="2000" b="1" kern="1200" smtClean="0">
              <a:solidFill>
                <a:schemeClr val="accent2">
                  <a:lumMod val="50000"/>
                </a:schemeClr>
              </a:solidFill>
            </a:rPr>
            <a:t>Master Plan</a:t>
          </a:r>
        </a:p>
        <a:p>
          <a:pPr lvl="0" algn="ctr" defTabSz="889000">
            <a:lnSpc>
              <a:spcPct val="90000"/>
            </a:lnSpc>
            <a:spcBef>
              <a:spcPct val="0"/>
            </a:spcBef>
            <a:spcAft>
              <a:spcPts val="0"/>
            </a:spcAft>
          </a:pPr>
          <a:r>
            <a:rPr lang="en-US" sz="2000" b="1" kern="1200" smtClean="0">
              <a:solidFill>
                <a:schemeClr val="accent2">
                  <a:lumMod val="50000"/>
                </a:schemeClr>
              </a:solidFill>
            </a:rPr>
            <a:t>August 2021</a:t>
          </a:r>
          <a:endParaRPr lang="en-US" sz="2000" b="1" kern="1200" dirty="0">
            <a:solidFill>
              <a:schemeClr val="accent2">
                <a:lumMod val="50000"/>
              </a:schemeClr>
            </a:solidFill>
          </a:endParaRPr>
        </a:p>
      </dsp:txBody>
      <dsp:txXfrm>
        <a:off x="285022" y="3377266"/>
        <a:ext cx="1984912" cy="141724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1" tIns="48325" rIns="96651" bIns="48325"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1" tIns="48325" rIns="96651" bIns="48325" rtlCol="0"/>
          <a:lstStyle>
            <a:lvl1pPr algn="r">
              <a:defRPr sz="1200"/>
            </a:lvl1pPr>
          </a:lstStyle>
          <a:p>
            <a:fld id="{DD6AEF88-19E9-4203-8D39-2355EE30BE10}" type="datetimeFigureOut">
              <a:rPr lang="en-US" smtClean="0"/>
              <a:t>5/17/2022</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1" tIns="48325" rIns="96651" bIns="48325" rtlCol="0" anchor="ctr"/>
          <a:lstStyle/>
          <a:p>
            <a:endParaRPr lang="en-US"/>
          </a:p>
        </p:txBody>
      </p:sp>
      <p:sp>
        <p:nvSpPr>
          <p:cNvPr id="5" name="Notes Placeholder 4"/>
          <p:cNvSpPr>
            <a:spLocks noGrp="1"/>
          </p:cNvSpPr>
          <p:nvPr>
            <p:ph type="body" sz="quarter" idx="3"/>
          </p:nvPr>
        </p:nvSpPr>
        <p:spPr>
          <a:xfrm>
            <a:off x="731521" y="4620578"/>
            <a:ext cx="5852160" cy="3780472"/>
          </a:xfrm>
          <a:prstGeom prst="rect">
            <a:avLst/>
          </a:prstGeom>
        </p:spPr>
        <p:txBody>
          <a:bodyPr vert="horz" lIns="96651" tIns="48325" rIns="96651" bIns="4832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51" tIns="48325" rIns="96651" bIns="48325"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51" tIns="48325" rIns="96651" bIns="48325" rtlCol="0" anchor="b"/>
          <a:lstStyle>
            <a:lvl1pPr algn="r">
              <a:defRPr sz="1200"/>
            </a:lvl1pPr>
          </a:lstStyle>
          <a:p>
            <a:fld id="{1ADB8C9A-408A-4226-BFC4-AEDE2D007784}" type="slidenum">
              <a:rPr lang="en-US" smtClean="0"/>
              <a:t>‹#›</a:t>
            </a:fld>
            <a:endParaRPr lang="en-US"/>
          </a:p>
        </p:txBody>
      </p:sp>
    </p:spTree>
    <p:extLst>
      <p:ext uri="{BB962C8B-B14F-4D97-AF65-F5344CB8AC3E}">
        <p14:creationId xmlns:p14="http://schemas.microsoft.com/office/powerpoint/2010/main" val="2959087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ADB8C9A-408A-4226-BFC4-AEDE2D007784}" type="slidenum">
              <a:rPr lang="en-US" smtClean="0"/>
              <a:t>1</a:t>
            </a:fld>
            <a:endParaRPr lang="en-US"/>
          </a:p>
        </p:txBody>
      </p:sp>
    </p:spTree>
    <p:extLst>
      <p:ext uri="{BB962C8B-B14F-4D97-AF65-F5344CB8AC3E}">
        <p14:creationId xmlns:p14="http://schemas.microsoft.com/office/powerpoint/2010/main" val="204901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0" dirty="0" smtClean="0"/>
              <a:t>There have been major increases in older residents,</a:t>
            </a:r>
            <a:r>
              <a:rPr lang="en-US" altLang="en-US" sz="1200" b="0" baseline="0" dirty="0" smtClean="0"/>
              <a:t> likely related in part to both the </a:t>
            </a:r>
            <a:r>
              <a:rPr lang="en-US" altLang="en-US" sz="1200" b="0" dirty="0" smtClean="0"/>
              <a:t>Baby Boomer</a:t>
            </a:r>
            <a:r>
              <a:rPr lang="en-US" altLang="en-US" sz="1200" b="0" baseline="0" dirty="0" smtClean="0"/>
              <a:t> generation</a:t>
            </a:r>
            <a:r>
              <a:rPr lang="en-US" altLang="en-US" sz="1200" b="0" dirty="0" smtClean="0"/>
              <a:t> and age-restricted development such as Linden Ponds. The trend is expected to continue. The University of Massachusetts Donahue Institute estimates that resident over 75 years of age will increase from</a:t>
            </a:r>
            <a:r>
              <a:rPr lang="en-US" altLang="en-US" sz="1200" b="0" baseline="0" dirty="0" smtClean="0"/>
              <a:t> 12% today to 24% in 2035 (see pie chart in upper left for visual). The proportion of children under 18 are conversely expected to decrease slightly from 26% today to 23%.</a:t>
            </a:r>
          </a:p>
          <a:p>
            <a:endParaRPr lang="en-US" altLang="en-US" sz="1200" b="0" dirty="0" smtClean="0"/>
          </a:p>
          <a:p>
            <a:r>
              <a:rPr lang="en-US" altLang="en-US" sz="1200" b="0" dirty="0" smtClean="0"/>
              <a:t>I</a:t>
            </a:r>
            <a:r>
              <a:rPr lang="en-US" altLang="en-US" sz="1200" b="0" baseline="0" dirty="0" smtClean="0"/>
              <a:t> would also highlight the decreasing size of households, including those living alone, particularly among those over 65 years of age. In the table at the bottom right, you can again see a visual of the share of that household cohort that consists of a single-person. </a:t>
            </a:r>
            <a:endParaRPr lang="en-US" dirty="0"/>
          </a:p>
        </p:txBody>
      </p:sp>
      <p:sp>
        <p:nvSpPr>
          <p:cNvPr id="4" name="Slide Number Placeholder 3"/>
          <p:cNvSpPr>
            <a:spLocks noGrp="1"/>
          </p:cNvSpPr>
          <p:nvPr>
            <p:ph type="sldNum" sz="quarter" idx="10"/>
          </p:nvPr>
        </p:nvSpPr>
        <p:spPr/>
        <p:txBody>
          <a:bodyPr/>
          <a:lstStyle/>
          <a:p>
            <a:fld id="{1ADB8C9A-408A-4226-BFC4-AEDE2D007784}" type="slidenum">
              <a:rPr lang="en-US" smtClean="0"/>
              <a:t>3</a:t>
            </a:fld>
            <a:endParaRPr lang="en-US"/>
          </a:p>
        </p:txBody>
      </p:sp>
    </p:spTree>
    <p:extLst>
      <p:ext uri="{BB962C8B-B14F-4D97-AF65-F5344CB8AC3E}">
        <p14:creationId xmlns:p14="http://schemas.microsoft.com/office/powerpoint/2010/main" val="260666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Related in part to age, but certainly</a:t>
            </a:r>
            <a:r>
              <a:rPr lang="en-US" baseline="0" dirty="0" smtClean="0"/>
              <a:t> not entirely, almost 8% of Hingham residents </a:t>
            </a:r>
            <a:r>
              <a:rPr lang="en-US" dirty="0" smtClean="0"/>
              <a:t>have a disability.</a:t>
            </a:r>
            <a:r>
              <a:rPr lang="en-US" baseline="0" dirty="0" smtClean="0"/>
              <a:t> The largest share of these residents is 75 or older. </a:t>
            </a:r>
            <a:endParaRPr lang="en-US" dirty="0"/>
          </a:p>
        </p:txBody>
      </p:sp>
      <p:sp>
        <p:nvSpPr>
          <p:cNvPr id="4" name="Slide Number Placeholder 3"/>
          <p:cNvSpPr>
            <a:spLocks noGrp="1"/>
          </p:cNvSpPr>
          <p:nvPr>
            <p:ph type="sldNum" sz="quarter" idx="10"/>
          </p:nvPr>
        </p:nvSpPr>
        <p:spPr/>
        <p:txBody>
          <a:bodyPr/>
          <a:lstStyle/>
          <a:p>
            <a:fld id="{1ADB8C9A-408A-4226-BFC4-AEDE2D007784}" type="slidenum">
              <a:rPr lang="en-US" smtClean="0"/>
              <a:t>4</a:t>
            </a:fld>
            <a:endParaRPr lang="en-US"/>
          </a:p>
        </p:txBody>
      </p:sp>
    </p:spTree>
    <p:extLst>
      <p:ext uri="{BB962C8B-B14F-4D97-AF65-F5344CB8AC3E}">
        <p14:creationId xmlns:p14="http://schemas.microsoft.com/office/powerpoint/2010/main" val="1040624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the</a:t>
            </a:r>
            <a:r>
              <a:rPr lang="en-US" baseline="0" dirty="0" smtClean="0"/>
              <a:t> 2021 Hingham Housing Plan… </a:t>
            </a:r>
          </a:p>
          <a:p>
            <a:endParaRPr lang="en-US" baseline="0" dirty="0" smtClean="0"/>
          </a:p>
          <a:p>
            <a:r>
              <a:rPr lang="en-US" baseline="0" dirty="0" smtClean="0"/>
              <a:t>Identified needs potentially addressed by expanded opportunity to create ADUs include…</a:t>
            </a:r>
            <a:endParaRPr lang="en-US" dirty="0"/>
          </a:p>
        </p:txBody>
      </p:sp>
      <p:sp>
        <p:nvSpPr>
          <p:cNvPr id="4" name="Slide Number Placeholder 3"/>
          <p:cNvSpPr>
            <a:spLocks noGrp="1"/>
          </p:cNvSpPr>
          <p:nvPr>
            <p:ph type="sldNum" sz="quarter" idx="10"/>
          </p:nvPr>
        </p:nvSpPr>
        <p:spPr/>
        <p:txBody>
          <a:bodyPr/>
          <a:lstStyle/>
          <a:p>
            <a:fld id="{1ADB8C9A-408A-4226-BFC4-AEDE2D007784}" type="slidenum">
              <a:rPr lang="en-US" smtClean="0"/>
              <a:t>5</a:t>
            </a:fld>
            <a:endParaRPr lang="en-US"/>
          </a:p>
        </p:txBody>
      </p:sp>
    </p:spTree>
    <p:extLst>
      <p:ext uri="{BB962C8B-B14F-4D97-AF65-F5344CB8AC3E}">
        <p14:creationId xmlns:p14="http://schemas.microsoft.com/office/powerpoint/2010/main" val="3054840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0251" y="4620578"/>
            <a:ext cx="6851176" cy="4498896"/>
          </a:xfrm>
        </p:spPr>
        <p:txBody>
          <a:bodyPr/>
          <a:lstStyle/>
          <a:p>
            <a:r>
              <a:rPr lang="en-US" dirty="0" smtClean="0"/>
              <a:t>We hope to hear from the Housing Trust and other interested organizations at upcoming meetings,</a:t>
            </a:r>
            <a:r>
              <a:rPr lang="en-US" baseline="0" dirty="0" smtClean="0"/>
              <a:t> but members might begin to consider identified needs and stated goals of our existing plans could be met in part through an expanded ADU By-Law. The currently stated purposes include: </a:t>
            </a:r>
          </a:p>
          <a:p>
            <a:endParaRPr lang="en-US" baseline="0" dirty="0" smtClean="0"/>
          </a:p>
          <a:p>
            <a:pPr marL="228600" indent="-228600">
              <a:buFontTx/>
              <a:buAutoNum type="alphaLcPeriod"/>
            </a:pPr>
            <a:r>
              <a:rPr lang="en-US" dirty="0" smtClean="0"/>
              <a:t>Provide accessory dwelling units without adding to the number of buildings in the Town or substantially altering the appearance of the dwelling and for the purpose of enabling owners of single-family dwellings to share space and the burdens of homeownership with family members (as defined in this Section V-K) while also protecting the stability, property values and residential character of the surrounding neighborhood. </a:t>
            </a:r>
          </a:p>
          <a:p>
            <a:pPr marL="228600" indent="-228600">
              <a:buFontTx/>
              <a:buAutoNum type="alphaLcPeriod"/>
            </a:pPr>
            <a:endParaRPr lang="en-US" dirty="0" smtClean="0"/>
          </a:p>
          <a:p>
            <a:pPr marL="0" indent="0">
              <a:buFontTx/>
              <a:buNone/>
            </a:pPr>
            <a:r>
              <a:rPr lang="en-US" dirty="0" smtClean="0"/>
              <a:t>b. Provide housing units for family members with diverse housing needs including, without limitation, family members with mental and physical disabilities. </a:t>
            </a:r>
          </a:p>
          <a:p>
            <a:pPr marL="0" indent="0">
              <a:buFontTx/>
              <a:buNone/>
            </a:pPr>
            <a:endParaRPr lang="en-US" dirty="0" smtClean="0"/>
          </a:p>
          <a:p>
            <a:pPr marL="0" indent="0">
              <a:buFontTx/>
              <a:buNone/>
            </a:pPr>
            <a:r>
              <a:rPr lang="en-US" dirty="0" smtClean="0"/>
              <a:t>c. Enable the Town to monitor accessary dwelling unit construction for code compliance.</a:t>
            </a:r>
            <a:endParaRPr lang="en-US" dirty="0"/>
          </a:p>
        </p:txBody>
      </p:sp>
      <p:sp>
        <p:nvSpPr>
          <p:cNvPr id="4" name="Slide Number Placeholder 3"/>
          <p:cNvSpPr>
            <a:spLocks noGrp="1"/>
          </p:cNvSpPr>
          <p:nvPr>
            <p:ph type="sldNum" sz="quarter" idx="10"/>
          </p:nvPr>
        </p:nvSpPr>
        <p:spPr/>
        <p:txBody>
          <a:bodyPr/>
          <a:lstStyle/>
          <a:p>
            <a:fld id="{1ADB8C9A-408A-4226-BFC4-AEDE2D007784}" type="slidenum">
              <a:rPr lang="en-US" smtClean="0"/>
              <a:t>6</a:t>
            </a:fld>
            <a:endParaRPr lang="en-US"/>
          </a:p>
        </p:txBody>
      </p:sp>
    </p:spTree>
    <p:extLst>
      <p:ext uri="{BB962C8B-B14F-4D97-AF65-F5344CB8AC3E}">
        <p14:creationId xmlns:p14="http://schemas.microsoft.com/office/powerpoint/2010/main" val="3526094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736457-EAF1-4A46-8860-1B1E810876AB}" type="datetime1">
              <a:rPr lang="en-US" smtClean="0"/>
              <a:t>5/17/2022</a:t>
            </a:fld>
            <a:endParaRPr lang="en-US" dirty="0"/>
          </a:p>
        </p:txBody>
      </p:sp>
      <p:sp>
        <p:nvSpPr>
          <p:cNvPr id="5" name="Footer Placeholder 4"/>
          <p:cNvSpPr>
            <a:spLocks noGrp="1"/>
          </p:cNvSpPr>
          <p:nvPr>
            <p:ph type="ftr" sz="quarter" idx="11"/>
          </p:nvPr>
        </p:nvSpPr>
        <p:spPr/>
        <p:txBody>
          <a:bodyPr/>
          <a:lstStyle/>
          <a:p>
            <a:r>
              <a:rPr lang="en-US" dirty="0" smtClean="0"/>
              <a:t>Hingham Housing Production Plan 2019</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D2DE49-A2E5-4B64-B862-704B3100A55A}" type="datetime1">
              <a:rPr lang="en-US" smtClean="0"/>
              <a:t>5/17/2022</a:t>
            </a:fld>
            <a:endParaRPr lang="en-US" dirty="0"/>
          </a:p>
        </p:txBody>
      </p:sp>
      <p:sp>
        <p:nvSpPr>
          <p:cNvPr id="8" name="Footer Placeholder 7"/>
          <p:cNvSpPr>
            <a:spLocks noGrp="1"/>
          </p:cNvSpPr>
          <p:nvPr>
            <p:ph type="ftr" sz="quarter" idx="11"/>
          </p:nvPr>
        </p:nvSpPr>
        <p:spPr/>
        <p:txBody>
          <a:bodyPr/>
          <a:lstStyle/>
          <a:p>
            <a:r>
              <a:rPr lang="en-US" dirty="0" smtClean="0"/>
              <a:t>Hingham Housing Production Plan 2019</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C87BC6-7773-473A-9C9F-84E73B5C066C}" type="datetime1">
              <a:rPr lang="en-US" smtClean="0"/>
              <a:t>5/17/2022</a:t>
            </a:fld>
            <a:endParaRPr lang="en-US" dirty="0"/>
          </a:p>
        </p:txBody>
      </p:sp>
      <p:sp>
        <p:nvSpPr>
          <p:cNvPr id="8" name="Footer Placeholder 7"/>
          <p:cNvSpPr>
            <a:spLocks noGrp="1"/>
          </p:cNvSpPr>
          <p:nvPr>
            <p:ph type="ftr" sz="quarter" idx="11"/>
          </p:nvPr>
        </p:nvSpPr>
        <p:spPr/>
        <p:txBody>
          <a:bodyPr/>
          <a:lstStyle/>
          <a:p>
            <a:r>
              <a:rPr lang="en-US" dirty="0" smtClean="0"/>
              <a:t>Hingham Housing Production Plan 2019</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A8DE97-FA39-422F-A3EB-81F61A8496BD}" type="datetime1">
              <a:rPr lang="en-US" smtClean="0"/>
              <a:t>5/17/2022</a:t>
            </a:fld>
            <a:endParaRPr lang="en-US" dirty="0"/>
          </a:p>
        </p:txBody>
      </p:sp>
      <p:sp>
        <p:nvSpPr>
          <p:cNvPr id="5" name="Footer Placeholder 4"/>
          <p:cNvSpPr>
            <a:spLocks noGrp="1"/>
          </p:cNvSpPr>
          <p:nvPr>
            <p:ph type="ftr" sz="quarter" idx="11"/>
          </p:nvPr>
        </p:nvSpPr>
        <p:spPr/>
        <p:txBody>
          <a:bodyPr/>
          <a:lstStyle/>
          <a:p>
            <a:r>
              <a:rPr lang="en-US" dirty="0" smtClean="0"/>
              <a:t>Hingham Housing Production Plan 2019</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699081-6845-4ECE-B7B6-0B0A5A8A299B}" type="datetime1">
              <a:rPr lang="en-US" smtClean="0"/>
              <a:t>5/17/2022</a:t>
            </a:fld>
            <a:endParaRPr lang="en-US" dirty="0"/>
          </a:p>
        </p:txBody>
      </p:sp>
      <p:sp>
        <p:nvSpPr>
          <p:cNvPr id="5" name="Footer Placeholder 4"/>
          <p:cNvSpPr>
            <a:spLocks noGrp="1"/>
          </p:cNvSpPr>
          <p:nvPr>
            <p:ph type="ftr" sz="quarter" idx="11"/>
          </p:nvPr>
        </p:nvSpPr>
        <p:spPr/>
        <p:txBody>
          <a:bodyPr/>
          <a:lstStyle/>
          <a:p>
            <a:r>
              <a:rPr lang="en-US" dirty="0" smtClean="0"/>
              <a:t>Hingham Housing Production Plan 2019</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4392FA03-F66B-4D2F-8E2D-47D617818D5B}" type="datetime1">
              <a:rPr lang="en-US" smtClean="0"/>
              <a:t>5/17/2022</a:t>
            </a:fld>
            <a:endParaRPr lang="en-US" dirty="0"/>
          </a:p>
        </p:txBody>
      </p:sp>
      <p:sp>
        <p:nvSpPr>
          <p:cNvPr id="9" name="Footer Placeholder 8"/>
          <p:cNvSpPr>
            <a:spLocks noGrp="1"/>
          </p:cNvSpPr>
          <p:nvPr>
            <p:ph type="ftr" sz="quarter" idx="11"/>
          </p:nvPr>
        </p:nvSpPr>
        <p:spPr/>
        <p:txBody>
          <a:bodyPr/>
          <a:lstStyle/>
          <a:p>
            <a:r>
              <a:rPr lang="en-US" dirty="0" smtClean="0"/>
              <a:t>Hingham Housing Production Plan 2019</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9E1582EA-79FF-4395-A404-85EE8571FED0}" type="datetime1">
              <a:rPr lang="en-US" smtClean="0"/>
              <a:t>5/17/2022</a:t>
            </a:fld>
            <a:endParaRPr lang="en-US" dirty="0"/>
          </a:p>
        </p:txBody>
      </p:sp>
      <p:sp>
        <p:nvSpPr>
          <p:cNvPr id="11" name="Footer Placeholder 10"/>
          <p:cNvSpPr>
            <a:spLocks noGrp="1"/>
          </p:cNvSpPr>
          <p:nvPr>
            <p:ph type="ftr" sz="quarter" idx="11"/>
          </p:nvPr>
        </p:nvSpPr>
        <p:spPr/>
        <p:txBody>
          <a:bodyPr/>
          <a:lstStyle/>
          <a:p>
            <a:r>
              <a:rPr lang="en-US" dirty="0" smtClean="0"/>
              <a:t>Hingham Housing Production Plan 2019</a:t>
            </a:r>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0D22E267-69A0-4D26-BEA8-8F9D5DB64DF9}" type="datetime1">
              <a:rPr lang="en-US" smtClean="0"/>
              <a:t>5/17/2022</a:t>
            </a:fld>
            <a:endParaRPr lang="en-US" dirty="0"/>
          </a:p>
        </p:txBody>
      </p:sp>
      <p:sp>
        <p:nvSpPr>
          <p:cNvPr id="7" name="Footer Placeholder 6"/>
          <p:cNvSpPr>
            <a:spLocks noGrp="1"/>
          </p:cNvSpPr>
          <p:nvPr>
            <p:ph type="ftr" sz="quarter" idx="11"/>
          </p:nvPr>
        </p:nvSpPr>
        <p:spPr/>
        <p:txBody>
          <a:bodyPr/>
          <a:lstStyle/>
          <a:p>
            <a:r>
              <a:rPr lang="en-US" dirty="0" smtClean="0"/>
              <a:t>Hingham Housing Production Plan 2019</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28ED51B-4D7A-4DEE-9EAA-56529F0B21BD}" type="datetime1">
              <a:rPr lang="en-US" smtClean="0"/>
              <a:t>5/17/2022</a:t>
            </a:fld>
            <a:endParaRPr lang="en-US" dirty="0"/>
          </a:p>
        </p:txBody>
      </p:sp>
      <p:sp>
        <p:nvSpPr>
          <p:cNvPr id="6" name="Footer Placeholder 5"/>
          <p:cNvSpPr>
            <a:spLocks noGrp="1"/>
          </p:cNvSpPr>
          <p:nvPr>
            <p:ph type="ftr" sz="quarter" idx="11"/>
          </p:nvPr>
        </p:nvSpPr>
        <p:spPr/>
        <p:txBody>
          <a:bodyPr/>
          <a:lstStyle/>
          <a:p>
            <a:r>
              <a:rPr lang="en-US" dirty="0" smtClean="0"/>
              <a:t>Hingham Housing Production Plan 2019</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53E4E2E-38C0-4081-9B7F-4954B25E5FA2}" type="datetime1">
              <a:rPr lang="en-US" smtClean="0"/>
              <a:t>5/17/2022</a:t>
            </a:fld>
            <a:endParaRPr lang="en-US" dirty="0"/>
          </a:p>
        </p:txBody>
      </p:sp>
      <p:sp>
        <p:nvSpPr>
          <p:cNvPr id="9" name="Footer Placeholder 8"/>
          <p:cNvSpPr>
            <a:spLocks noGrp="1"/>
          </p:cNvSpPr>
          <p:nvPr>
            <p:ph type="ftr" sz="quarter" idx="11"/>
          </p:nvPr>
        </p:nvSpPr>
        <p:spPr/>
        <p:txBody>
          <a:bodyPr/>
          <a:lstStyle/>
          <a:p>
            <a:r>
              <a:rPr lang="en-US" dirty="0" smtClean="0"/>
              <a:t>Hingham Housing Production Plan 2019</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62DA181-9BCE-4B08-8F7C-5E6A1AB34DA4}" type="datetime1">
              <a:rPr lang="en-US" smtClean="0"/>
              <a:t>5/17/2022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dirty="0" smtClean="0"/>
              <a:t>Hingham Housing Production Plan 2019</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A096F0D6-F8DE-48FE-AA3F-26AFDCED432C}" type="datetime1">
              <a:rPr lang="en-US" smtClean="0"/>
              <a:t>5/17/2022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dirty="0" smtClean="0"/>
              <a:t>Hingham Housing Production Plan 2019</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emf"/><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ADU Study Committee</a:t>
            </a:r>
            <a:endParaRPr lang="en-US" dirty="0"/>
          </a:p>
        </p:txBody>
      </p:sp>
      <p:sp>
        <p:nvSpPr>
          <p:cNvPr id="3" name="Subtitle 2"/>
          <p:cNvSpPr>
            <a:spLocks noGrp="1"/>
          </p:cNvSpPr>
          <p:nvPr>
            <p:ph type="subTitle" idx="1"/>
          </p:nvPr>
        </p:nvSpPr>
        <p:spPr/>
        <p:txBody>
          <a:bodyPr>
            <a:normAutofit/>
          </a:bodyPr>
          <a:lstStyle/>
          <a:p>
            <a:r>
              <a:rPr lang="en-US" b="1" dirty="0" smtClean="0">
                <a:solidFill>
                  <a:schemeClr val="accent2">
                    <a:lumMod val="50000"/>
                  </a:schemeClr>
                </a:solidFill>
              </a:rPr>
              <a:t>May 17, 2022 </a:t>
            </a:r>
            <a:endParaRPr lang="en-US" b="1" dirty="0">
              <a:solidFill>
                <a:schemeClr val="accent2">
                  <a:lumMod val="50000"/>
                </a:schemeClr>
              </a:solidFill>
            </a:endParaRPr>
          </a:p>
          <a:p>
            <a:r>
              <a:rPr lang="en-US" b="1" dirty="0" smtClean="0">
                <a:solidFill>
                  <a:schemeClr val="accent2">
                    <a:lumMod val="50000"/>
                  </a:schemeClr>
                </a:solidFill>
              </a:rPr>
              <a:t>Demographic and Housing Considerations</a:t>
            </a:r>
            <a:endParaRPr lang="en-US" b="1" dirty="0">
              <a:solidFill>
                <a:schemeClr val="accent2">
                  <a:lumMod val="50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4001" y="4289246"/>
            <a:ext cx="1295400" cy="1295400"/>
          </a:xfrm>
          <a:prstGeom prst="rect">
            <a:avLst/>
          </a:prstGeom>
        </p:spPr>
      </p:pic>
    </p:spTree>
    <p:extLst>
      <p:ext uri="{BB962C8B-B14F-4D97-AF65-F5344CB8AC3E}">
        <p14:creationId xmlns:p14="http://schemas.microsoft.com/office/powerpoint/2010/main" val="513093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3869268" y="1468877"/>
            <a:ext cx="7315200" cy="4515871"/>
          </a:xfrm>
        </p:spPr>
        <p:txBody>
          <a:bodyPr>
            <a:normAutofit/>
          </a:bodyPr>
          <a:lstStyle/>
          <a:p>
            <a:pPr lvl="0" fontAlgn="base">
              <a:lnSpc>
                <a:spcPct val="120000"/>
              </a:lnSpc>
              <a:spcBef>
                <a:spcPts val="600"/>
              </a:spcBef>
              <a:spcAft>
                <a:spcPts val="600"/>
              </a:spcAft>
            </a:pPr>
            <a:r>
              <a:rPr lang="en-US" b="1" dirty="0"/>
              <a:t>Call to Order </a:t>
            </a:r>
            <a:endParaRPr lang="en-US" b="1" dirty="0" smtClean="0"/>
          </a:p>
          <a:p>
            <a:pPr lvl="0" fontAlgn="base">
              <a:lnSpc>
                <a:spcPct val="120000"/>
              </a:lnSpc>
              <a:spcBef>
                <a:spcPts val="600"/>
              </a:spcBef>
              <a:spcAft>
                <a:spcPts val="600"/>
              </a:spcAft>
            </a:pPr>
            <a:r>
              <a:rPr lang="en-US" b="1" dirty="0" smtClean="0"/>
              <a:t>Demographic and Housing Considerations</a:t>
            </a:r>
          </a:p>
          <a:p>
            <a:pPr lvl="1" fontAlgn="base">
              <a:lnSpc>
                <a:spcPct val="120000"/>
              </a:lnSpc>
              <a:spcBef>
                <a:spcPts val="600"/>
              </a:spcBef>
              <a:spcAft>
                <a:spcPts val="600"/>
              </a:spcAft>
            </a:pPr>
            <a:r>
              <a:rPr lang="en-US" b="1" dirty="0" smtClean="0"/>
              <a:t>Community Planning Department</a:t>
            </a:r>
          </a:p>
          <a:p>
            <a:pPr fontAlgn="base">
              <a:lnSpc>
                <a:spcPct val="120000"/>
              </a:lnSpc>
              <a:spcBef>
                <a:spcPts val="600"/>
              </a:spcBef>
              <a:spcAft>
                <a:spcPts val="600"/>
              </a:spcAft>
            </a:pPr>
            <a:r>
              <a:rPr lang="en-US" b="1" dirty="0" smtClean="0"/>
              <a:t>Design Considerations</a:t>
            </a:r>
          </a:p>
          <a:p>
            <a:pPr lvl="1" fontAlgn="base">
              <a:lnSpc>
                <a:spcPct val="120000"/>
              </a:lnSpc>
              <a:spcBef>
                <a:spcPts val="600"/>
              </a:spcBef>
              <a:spcAft>
                <a:spcPts val="600"/>
              </a:spcAft>
            </a:pPr>
            <a:r>
              <a:rPr lang="en-US" b="1" dirty="0" smtClean="0"/>
              <a:t>Historic Districts Commission</a:t>
            </a:r>
            <a:endParaRPr lang="en-US" b="1" dirty="0"/>
          </a:p>
          <a:p>
            <a:pPr>
              <a:lnSpc>
                <a:spcPct val="120000"/>
              </a:lnSpc>
              <a:spcBef>
                <a:spcPts val="600"/>
              </a:spcBef>
              <a:spcAft>
                <a:spcPts val="600"/>
              </a:spcAft>
            </a:pPr>
            <a:r>
              <a:rPr lang="en-US" b="1" dirty="0" smtClean="0"/>
              <a:t>Upcoming Meeting Schedule and Agenda Topics</a:t>
            </a:r>
          </a:p>
          <a:p>
            <a:pPr lvl="1">
              <a:lnSpc>
                <a:spcPct val="120000"/>
              </a:lnSpc>
              <a:spcBef>
                <a:spcPts val="600"/>
              </a:spcBef>
              <a:spcAft>
                <a:spcPts val="600"/>
              </a:spcAft>
            </a:pPr>
            <a:r>
              <a:rPr lang="en-US" b="1" dirty="0" smtClean="0"/>
              <a:t>June </a:t>
            </a:r>
            <a:r>
              <a:rPr lang="en-US" b="1" dirty="0" smtClean="0"/>
              <a:t>7, </a:t>
            </a:r>
            <a:r>
              <a:rPr lang="en-US" b="1" dirty="0" smtClean="0"/>
              <a:t>2022 </a:t>
            </a:r>
          </a:p>
          <a:p>
            <a:pPr marL="693738" lvl="1" indent="0">
              <a:lnSpc>
                <a:spcPct val="120000"/>
              </a:lnSpc>
              <a:spcBef>
                <a:spcPts val="0"/>
              </a:spcBef>
              <a:spcAft>
                <a:spcPts val="600"/>
              </a:spcAft>
              <a:buNone/>
            </a:pPr>
            <a:r>
              <a:rPr lang="en-US" b="1" dirty="0" smtClean="0"/>
              <a:t>Hingham Affordable Housing Trust and the Unity Council</a:t>
            </a:r>
            <a:endParaRPr lang="en-US" b="1" dirty="0"/>
          </a:p>
          <a:p>
            <a:pPr>
              <a:lnSpc>
                <a:spcPct val="120000"/>
              </a:lnSpc>
              <a:spcBef>
                <a:spcPts val="600"/>
              </a:spcBef>
              <a:spcAft>
                <a:spcPts val="600"/>
              </a:spcAft>
            </a:pPr>
            <a:r>
              <a:rPr lang="en-US" b="1" dirty="0" smtClean="0"/>
              <a:t>Adjournment</a:t>
            </a:r>
            <a:endParaRPr lang="en-US" b="1" dirty="0"/>
          </a:p>
          <a:p>
            <a:endParaRPr lang="en-US" dirty="0"/>
          </a:p>
        </p:txBody>
      </p:sp>
      <p:sp>
        <p:nvSpPr>
          <p:cNvPr id="4" name="Footer Placeholder 3"/>
          <p:cNvSpPr>
            <a:spLocks noGrp="1"/>
          </p:cNvSpPr>
          <p:nvPr>
            <p:ph type="ftr" sz="quarter" idx="11"/>
          </p:nvPr>
        </p:nvSpPr>
        <p:spPr>
          <a:xfrm>
            <a:off x="0" y="6356350"/>
            <a:ext cx="9780785" cy="365125"/>
          </a:xfrm>
        </p:spPr>
        <p:txBody>
          <a:bodyPr/>
          <a:lstStyle/>
          <a:p>
            <a:r>
              <a:rPr lang="en-US" dirty="0" smtClean="0"/>
              <a:t>ADU Study Committee, May 17, 2022</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2</a:t>
            </a:fld>
            <a:endParaRPr lang="en-US" dirty="0"/>
          </a:p>
        </p:txBody>
      </p:sp>
      <p:sp>
        <p:nvSpPr>
          <p:cNvPr id="6" name="TextBox 5"/>
          <p:cNvSpPr txBox="1"/>
          <p:nvPr/>
        </p:nvSpPr>
        <p:spPr>
          <a:xfrm>
            <a:off x="3680832" y="821411"/>
            <a:ext cx="7974649" cy="461665"/>
          </a:xfrm>
          <a:prstGeom prst="rect">
            <a:avLst/>
          </a:prstGeom>
          <a:noFill/>
        </p:spPr>
        <p:txBody>
          <a:bodyPr wrap="square" rtlCol="0">
            <a:spAutoFit/>
          </a:bodyPr>
          <a:lstStyle/>
          <a:p>
            <a:pPr algn="ctr"/>
            <a:r>
              <a:rPr lang="en-US" altLang="en-US" sz="2400" b="1" dirty="0" smtClean="0">
                <a:solidFill>
                  <a:schemeClr val="accent4">
                    <a:lumMod val="50000"/>
                  </a:schemeClr>
                </a:solidFill>
              </a:rPr>
              <a:t>Discussion Items</a:t>
            </a:r>
            <a:endParaRPr lang="en-US" altLang="en-US" sz="2400" b="1" dirty="0">
              <a:solidFill>
                <a:schemeClr val="accent4">
                  <a:lumMod val="50000"/>
                </a:schemeClr>
              </a:solidFill>
            </a:endParaRPr>
          </a:p>
        </p:txBody>
      </p:sp>
    </p:spTree>
    <p:extLst>
      <p:ext uri="{BB962C8B-B14F-4D97-AF65-F5344CB8AC3E}">
        <p14:creationId xmlns:p14="http://schemas.microsoft.com/office/powerpoint/2010/main" val="581934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066751" cy="4601183"/>
          </a:xfrm>
        </p:spPr>
        <p:txBody>
          <a:bodyPr/>
          <a:lstStyle/>
          <a:p>
            <a:r>
              <a:rPr lang="en-US" dirty="0" smtClean="0"/>
              <a:t>Population Characteristics, Household Age and Size</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3</a:t>
            </a:fld>
            <a:endParaRPr lang="en-US" dirty="0"/>
          </a:p>
        </p:txBody>
      </p:sp>
      <p:sp>
        <p:nvSpPr>
          <p:cNvPr id="6" name="Footer Placeholder 3"/>
          <p:cNvSpPr txBox="1">
            <a:spLocks/>
          </p:cNvSpPr>
          <p:nvPr/>
        </p:nvSpPr>
        <p:spPr>
          <a:xfrm>
            <a:off x="0" y="6356350"/>
            <a:ext cx="9780785" cy="365125"/>
          </a:xfrm>
          <a:prstGeom prst="rect">
            <a:avLst/>
          </a:prstGeom>
        </p:spPr>
        <p:txBody>
          <a:bodyPr vert="horz" lIns="91440" tIns="45720" rIns="91440" bIns="45720" rtlCol="0" anchor="ctr"/>
          <a:lstStyle>
            <a:defPPr>
              <a:defRPr lang="en-US"/>
            </a:defPPr>
            <a:lvl1pPr marL="0" algn="l" defTabSz="457200" rtl="0" eaLnBrk="1" latinLnBrk="0" hangingPunct="1">
              <a:defRPr sz="11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ADU Study Committee, May 17, 2022</a:t>
            </a:r>
            <a:endParaRPr lang="en-US" dirty="0"/>
          </a:p>
        </p:txBody>
      </p:sp>
      <p:pic>
        <p:nvPicPr>
          <p:cNvPr id="7" name="image67.png"/>
          <p:cNvPicPr>
            <a:picLocks noGrp="1"/>
          </p:cNvPicPr>
          <p:nvPr>
            <p:ph idx="1"/>
          </p:nvPr>
        </p:nvPicPr>
        <p:blipFill>
          <a:blip r:embed="rId3" cstate="print">
            <a:extLst>
              <a:ext uri="{BEBA8EAE-BF5A-486C-A8C5-ECC9F3942E4B}">
                <a14:imgProps xmlns:a14="http://schemas.microsoft.com/office/drawing/2010/main">
                  <a14:imgLayer r:embed="rId4">
                    <a14:imgEffect>
                      <a14:saturation sat="33000"/>
                    </a14:imgEffect>
                  </a14:imgLayer>
                </a14:imgProps>
              </a:ext>
            </a:extLst>
          </a:blip>
          <a:stretch>
            <a:fillRect/>
          </a:stretch>
        </p:blipFill>
        <p:spPr>
          <a:xfrm>
            <a:off x="4780721" y="2713382"/>
            <a:ext cx="6877879" cy="3416755"/>
          </a:xfrm>
          <a:prstGeom prst="rect">
            <a:avLst/>
          </a:prstGeom>
        </p:spPr>
      </p:pic>
      <p:pic>
        <p:nvPicPr>
          <p:cNvPr id="4" name="Picture 3"/>
          <p:cNvPicPr>
            <a:picLocks noChangeAspect="1"/>
          </p:cNvPicPr>
          <p:nvPr/>
        </p:nvPicPr>
        <p:blipFill>
          <a:blip r:embed="rId5"/>
          <a:stretch>
            <a:fillRect/>
          </a:stretch>
        </p:blipFill>
        <p:spPr>
          <a:xfrm>
            <a:off x="3449677" y="678338"/>
            <a:ext cx="2881429" cy="2746090"/>
          </a:xfrm>
          <a:prstGeom prst="rect">
            <a:avLst/>
          </a:prstGeom>
        </p:spPr>
      </p:pic>
      <p:sp>
        <p:nvSpPr>
          <p:cNvPr id="8" name="TextBox 7"/>
          <p:cNvSpPr txBox="1"/>
          <p:nvPr/>
        </p:nvSpPr>
        <p:spPr>
          <a:xfrm>
            <a:off x="6500191" y="805070"/>
            <a:ext cx="5059018" cy="1569660"/>
          </a:xfrm>
          <a:prstGeom prst="rect">
            <a:avLst/>
          </a:prstGeom>
          <a:noFill/>
        </p:spPr>
        <p:txBody>
          <a:bodyPr wrap="square" rtlCol="0">
            <a:spAutoFit/>
          </a:bodyPr>
          <a:lstStyle/>
          <a:p>
            <a:pPr marL="285750" lvl="0" indent="-285750">
              <a:buFont typeface="Arial" panose="020B0604020202020204" pitchFamily="34" charset="0"/>
              <a:buChar char="•"/>
            </a:pPr>
            <a:r>
              <a:rPr lang="en-US" sz="2400" b="1" dirty="0">
                <a:solidFill>
                  <a:schemeClr val="accent4">
                    <a:lumMod val="50000"/>
                  </a:schemeClr>
                </a:solidFill>
              </a:rPr>
              <a:t>Aging Population</a:t>
            </a:r>
          </a:p>
          <a:p>
            <a:pPr marL="285750" lvl="0" indent="-285750">
              <a:buFont typeface="Arial" panose="020B0604020202020204" pitchFamily="34" charset="0"/>
              <a:buChar char="•"/>
            </a:pPr>
            <a:r>
              <a:rPr lang="en-US" sz="2400" b="1" dirty="0">
                <a:solidFill>
                  <a:schemeClr val="accent4">
                    <a:lumMod val="50000"/>
                  </a:schemeClr>
                </a:solidFill>
              </a:rPr>
              <a:t>Projected Decline in </a:t>
            </a:r>
            <a:r>
              <a:rPr lang="en-US" sz="2400" b="1" dirty="0" smtClean="0">
                <a:solidFill>
                  <a:schemeClr val="accent4">
                    <a:lumMod val="50000"/>
                  </a:schemeClr>
                </a:solidFill>
              </a:rPr>
              <a:t>Children and </a:t>
            </a:r>
            <a:r>
              <a:rPr lang="en-US" sz="2400" b="1" dirty="0">
                <a:solidFill>
                  <a:schemeClr val="accent4">
                    <a:lumMod val="50000"/>
                  </a:schemeClr>
                </a:solidFill>
              </a:rPr>
              <a:t>Middle Age</a:t>
            </a:r>
          </a:p>
          <a:p>
            <a:pPr marL="285750" lvl="0" indent="-285750">
              <a:buFont typeface="Arial" panose="020B0604020202020204" pitchFamily="34" charset="0"/>
              <a:buChar char="•"/>
            </a:pPr>
            <a:r>
              <a:rPr lang="en-US" sz="2400" b="1" dirty="0">
                <a:solidFill>
                  <a:schemeClr val="accent4">
                    <a:lumMod val="50000"/>
                  </a:schemeClr>
                </a:solidFill>
              </a:rPr>
              <a:t>Growth in Smaller Households</a:t>
            </a:r>
            <a:endParaRPr lang="en-US" sz="2400" b="1" dirty="0">
              <a:solidFill>
                <a:schemeClr val="accent4">
                  <a:lumMod val="50000"/>
                </a:schemeClr>
              </a:solidFill>
            </a:endParaRPr>
          </a:p>
        </p:txBody>
      </p:sp>
    </p:spTree>
    <p:extLst>
      <p:ext uri="{BB962C8B-B14F-4D97-AF65-F5344CB8AC3E}">
        <p14:creationId xmlns:p14="http://schemas.microsoft.com/office/powerpoint/2010/main" val="422764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012795" cy="4601183"/>
          </a:xfrm>
        </p:spPr>
        <p:txBody>
          <a:bodyPr/>
          <a:lstStyle/>
          <a:p>
            <a:r>
              <a:rPr lang="en-US" dirty="0" smtClean="0"/>
              <a:t>Population </a:t>
            </a:r>
            <a:r>
              <a:rPr lang="en-US" dirty="0"/>
              <a:t/>
            </a:r>
            <a:br>
              <a:rPr lang="en-US" dirty="0"/>
            </a:br>
            <a:r>
              <a:rPr lang="en-US" dirty="0" smtClean="0"/>
              <a:t>Characteristics, Disability</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96709679"/>
              </p:ext>
            </p:extLst>
          </p:nvPr>
        </p:nvGraphicFramePr>
        <p:xfrm>
          <a:off x="3704734" y="983972"/>
          <a:ext cx="7814820" cy="4899235"/>
        </p:xfrm>
        <a:graphic>
          <a:graphicData uri="http://schemas.openxmlformats.org/drawingml/2006/table">
            <a:tbl>
              <a:tblPr firstRow="1" lastRow="1" bandRow="1">
                <a:tableStyleId>{21E4AEA4-8DFA-4A89-87EB-49C32662AFE0}</a:tableStyleId>
              </a:tblPr>
              <a:tblGrid>
                <a:gridCol w="1131217">
                  <a:extLst>
                    <a:ext uri="{9D8B030D-6E8A-4147-A177-3AD203B41FA5}">
                      <a16:colId xmlns:a16="http://schemas.microsoft.com/office/drawing/2014/main" val="4040995925"/>
                    </a:ext>
                  </a:extLst>
                </a:gridCol>
                <a:gridCol w="1198201">
                  <a:extLst>
                    <a:ext uri="{9D8B030D-6E8A-4147-A177-3AD203B41FA5}">
                      <a16:colId xmlns:a16="http://schemas.microsoft.com/office/drawing/2014/main" val="3003423581"/>
                    </a:ext>
                  </a:extLst>
                </a:gridCol>
                <a:gridCol w="976852">
                  <a:extLst>
                    <a:ext uri="{9D8B030D-6E8A-4147-A177-3AD203B41FA5}">
                      <a16:colId xmlns:a16="http://schemas.microsoft.com/office/drawing/2014/main" val="805375260"/>
                    </a:ext>
                  </a:extLst>
                </a:gridCol>
                <a:gridCol w="1202280">
                  <a:extLst>
                    <a:ext uri="{9D8B030D-6E8A-4147-A177-3AD203B41FA5}">
                      <a16:colId xmlns:a16="http://schemas.microsoft.com/office/drawing/2014/main" val="765022574"/>
                    </a:ext>
                  </a:extLst>
                </a:gridCol>
                <a:gridCol w="1127137">
                  <a:extLst>
                    <a:ext uri="{9D8B030D-6E8A-4147-A177-3AD203B41FA5}">
                      <a16:colId xmlns:a16="http://schemas.microsoft.com/office/drawing/2014/main" val="156712891"/>
                    </a:ext>
                  </a:extLst>
                </a:gridCol>
                <a:gridCol w="1127137">
                  <a:extLst>
                    <a:ext uri="{9D8B030D-6E8A-4147-A177-3AD203B41FA5}">
                      <a16:colId xmlns:a16="http://schemas.microsoft.com/office/drawing/2014/main" val="328277452"/>
                    </a:ext>
                  </a:extLst>
                </a:gridCol>
                <a:gridCol w="1051996">
                  <a:extLst>
                    <a:ext uri="{9D8B030D-6E8A-4147-A177-3AD203B41FA5}">
                      <a16:colId xmlns:a16="http://schemas.microsoft.com/office/drawing/2014/main" val="624851920"/>
                    </a:ext>
                  </a:extLst>
                </a:gridCol>
              </a:tblGrid>
              <a:tr h="709363">
                <a:tc gridSpan="7">
                  <a:txBody>
                    <a:bodyPr/>
                    <a:lstStyle/>
                    <a:p>
                      <a:pPr marL="0" marR="0" algn="just">
                        <a:lnSpc>
                          <a:spcPct val="100000"/>
                        </a:lnSpc>
                        <a:spcBef>
                          <a:spcPts val="0"/>
                        </a:spcBef>
                        <a:spcAft>
                          <a:spcPts val="600"/>
                        </a:spcAft>
                      </a:pPr>
                      <a:r>
                        <a:rPr lang="en-US" sz="1800" dirty="0" smtClean="0">
                          <a:solidFill>
                            <a:schemeClr val="tx1"/>
                          </a:solidFill>
                          <a:effectLst/>
                        </a:rPr>
                        <a:t>Comparison </a:t>
                      </a:r>
                      <a:r>
                        <a:rPr lang="en-US" sz="1800" dirty="0">
                          <a:solidFill>
                            <a:schemeClr val="tx1"/>
                          </a:solidFill>
                          <a:effectLst/>
                        </a:rPr>
                        <a:t>Estimates of Population with Disabilities (2018</a:t>
                      </a:r>
                      <a:r>
                        <a:rPr lang="en-US" sz="1800" dirty="0" smtClean="0">
                          <a:solidFill>
                            <a:schemeClr val="tx1"/>
                          </a:solidFill>
                          <a:effectLst/>
                        </a:rPr>
                        <a:t>)</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5253299"/>
                  </a:ext>
                </a:extLst>
              </a:tr>
              <a:tr h="431680">
                <a:tc>
                  <a:txBody>
                    <a:bodyPr/>
                    <a:lstStyle/>
                    <a:p>
                      <a:pPr marL="0" marR="0" algn="just">
                        <a:lnSpc>
                          <a:spcPts val="1500"/>
                        </a:lnSpc>
                        <a:spcBef>
                          <a:spcPts val="0"/>
                        </a:spcBef>
                        <a:spcAft>
                          <a:spcPts val="0"/>
                        </a:spcAft>
                      </a:pPr>
                      <a:r>
                        <a:rPr lang="en-US" sz="1400" dirty="0">
                          <a:effectLst/>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gridSpan="3">
                  <a:txBody>
                    <a:bodyPr/>
                    <a:lstStyle/>
                    <a:p>
                      <a:pPr marL="0" marR="0" algn="ctr">
                        <a:lnSpc>
                          <a:spcPts val="1500"/>
                        </a:lnSpc>
                        <a:spcBef>
                          <a:spcPts val="600"/>
                        </a:spcBef>
                        <a:spcAft>
                          <a:spcPts val="0"/>
                        </a:spcAft>
                      </a:pPr>
                      <a:r>
                        <a:rPr lang="en-US" sz="1400" b="1" dirty="0">
                          <a:effectLst/>
                        </a:rPr>
                        <a:t>Hingham</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gridSpan="3">
                  <a:txBody>
                    <a:bodyPr/>
                    <a:lstStyle/>
                    <a:p>
                      <a:pPr marL="0" marR="0" algn="ctr">
                        <a:lnSpc>
                          <a:spcPts val="1500"/>
                        </a:lnSpc>
                        <a:spcBef>
                          <a:spcPts val="600"/>
                        </a:spcBef>
                        <a:spcAft>
                          <a:spcPts val="0"/>
                        </a:spcAft>
                      </a:pPr>
                      <a:r>
                        <a:rPr lang="en-US" sz="1400" b="1" dirty="0">
                          <a:effectLst/>
                        </a:rPr>
                        <a:t>Massachusetts</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59192890"/>
                  </a:ext>
                </a:extLst>
              </a:tr>
              <a:tr h="526848">
                <a:tc>
                  <a:txBody>
                    <a:bodyPr/>
                    <a:lstStyle/>
                    <a:p>
                      <a:pPr marL="0" marR="0">
                        <a:spcBef>
                          <a:spcPts val="0"/>
                        </a:spcBef>
                        <a:spcAft>
                          <a:spcPts val="100"/>
                        </a:spcAft>
                      </a:pPr>
                      <a:r>
                        <a:rPr lang="en-US" sz="1400">
                          <a:effectLst/>
                        </a:rPr>
                        <a:t>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r">
                        <a:spcBef>
                          <a:spcPts val="0"/>
                        </a:spcBef>
                        <a:spcAft>
                          <a:spcPts val="100"/>
                        </a:spcAft>
                      </a:pPr>
                      <a:r>
                        <a:rPr lang="en-US" sz="1400" dirty="0">
                          <a:effectLst/>
                        </a:rPr>
                        <a:t>No Disability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Disability</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Percent Disability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No Disability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Disability</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Percent Disability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8861926"/>
                  </a:ext>
                </a:extLst>
              </a:tr>
              <a:tr h="285377">
                <a:tc>
                  <a:txBody>
                    <a:bodyPr/>
                    <a:lstStyle/>
                    <a:p>
                      <a:pPr marL="0" marR="0">
                        <a:spcBef>
                          <a:spcPts val="0"/>
                        </a:spcBef>
                        <a:spcAft>
                          <a:spcPts val="100"/>
                        </a:spcAft>
                      </a:pPr>
                      <a:r>
                        <a:rPr lang="en-US" sz="1400">
                          <a:effectLst/>
                        </a:rPr>
                        <a:t>Under 5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1,371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0.0%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360,002</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2,679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0.7%</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98768010"/>
                  </a:ext>
                </a:extLst>
              </a:tr>
              <a:tr h="285377">
                <a:tc>
                  <a:txBody>
                    <a:bodyPr/>
                    <a:lstStyle/>
                    <a:p>
                      <a:pPr marL="0" marR="0">
                        <a:spcBef>
                          <a:spcPts val="0"/>
                        </a:spcBef>
                        <a:spcAft>
                          <a:spcPts val="100"/>
                        </a:spcAft>
                      </a:pPr>
                      <a:r>
                        <a:rPr lang="en-US" sz="1400">
                          <a:effectLst/>
                        </a:rPr>
                        <a:t>5 To 17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4,723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68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956,270</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57,869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5.7%</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59580920"/>
                  </a:ext>
                </a:extLst>
              </a:tr>
              <a:tr h="285377">
                <a:tc>
                  <a:txBody>
                    <a:bodyPr/>
                    <a:lstStyle/>
                    <a:p>
                      <a:pPr marL="0" marR="0">
                        <a:spcBef>
                          <a:spcPts val="0"/>
                        </a:spcBef>
                        <a:spcAft>
                          <a:spcPts val="100"/>
                        </a:spcAft>
                      </a:pPr>
                      <a:r>
                        <a:rPr lang="en-US" sz="1400">
                          <a:effectLst/>
                        </a:rPr>
                        <a:t>18 To 34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2,474</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119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4.6%</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1,552,314</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97,971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5.9%</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20336039"/>
                  </a:ext>
                </a:extLst>
              </a:tr>
              <a:tr h="285377">
                <a:tc>
                  <a:txBody>
                    <a:bodyPr/>
                    <a:lstStyle/>
                    <a:p>
                      <a:pPr marL="0" marR="0">
                        <a:spcBef>
                          <a:spcPts val="0"/>
                        </a:spcBef>
                        <a:spcAft>
                          <a:spcPts val="100"/>
                        </a:spcAft>
                      </a:pPr>
                      <a:r>
                        <a:rPr lang="en-US" sz="1400">
                          <a:effectLst/>
                        </a:rPr>
                        <a:t>35 To 64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9,036</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481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5.1%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2,395,878</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291,411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10.8%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9649610"/>
                  </a:ext>
                </a:extLst>
              </a:tr>
              <a:tr h="285377">
                <a:tc>
                  <a:txBody>
                    <a:bodyPr/>
                    <a:lstStyle/>
                    <a:p>
                      <a:pPr marL="0" marR="0">
                        <a:spcBef>
                          <a:spcPts val="0"/>
                        </a:spcBef>
                        <a:spcAft>
                          <a:spcPts val="100"/>
                        </a:spcAft>
                      </a:pPr>
                      <a:r>
                        <a:rPr lang="en-US" sz="1400">
                          <a:effectLst/>
                        </a:rPr>
                        <a:t>65 To 74 </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1,968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248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11.2%</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475,505</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128,921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21.3%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90476754"/>
                  </a:ext>
                </a:extLst>
              </a:tr>
              <a:tr h="285377">
                <a:tc>
                  <a:txBody>
                    <a:bodyPr/>
                    <a:lstStyle/>
                    <a:p>
                      <a:pPr marL="0" marR="0">
                        <a:spcBef>
                          <a:spcPts val="0"/>
                        </a:spcBef>
                        <a:spcAft>
                          <a:spcPts val="100"/>
                        </a:spcAft>
                      </a:pPr>
                      <a:r>
                        <a:rPr lang="en-US" sz="1400">
                          <a:effectLst/>
                        </a:rPr>
                        <a:t>75 Plus</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1,656</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905</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35.3%</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230,615</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206,580</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47.3%</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20623123"/>
                  </a:ext>
                </a:extLst>
              </a:tr>
              <a:tr h="285377">
                <a:tc>
                  <a:txBody>
                    <a:bodyPr/>
                    <a:lstStyle/>
                    <a:p>
                      <a:pPr marL="0" marR="0">
                        <a:spcBef>
                          <a:spcPts val="0"/>
                        </a:spcBef>
                        <a:spcAft>
                          <a:spcPts val="100"/>
                        </a:spcAft>
                      </a:pPr>
                      <a:r>
                        <a:rPr lang="en-US" sz="1400">
                          <a:effectLst/>
                        </a:rPr>
                        <a:t>Total</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21,228</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a:effectLst/>
                        </a:rPr>
                        <a:t>1,821</a:t>
                      </a:r>
                      <a:endParaRPr lang="en-US"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7.9%</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5,970,584</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785,431</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r">
                        <a:spcBef>
                          <a:spcPts val="0"/>
                        </a:spcBef>
                        <a:spcAft>
                          <a:spcPts val="100"/>
                        </a:spcAft>
                      </a:pPr>
                      <a:r>
                        <a:rPr lang="en-US" sz="1400" dirty="0">
                          <a:effectLst/>
                        </a:rPr>
                        <a:t>11.6%</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516045"/>
                  </a:ext>
                </a:extLst>
              </a:tr>
              <a:tr h="1233705">
                <a:tc gridSpan="7">
                  <a:txBody>
                    <a:bodyPr/>
                    <a:lstStyle/>
                    <a:p>
                      <a:pPr marL="0" marR="0">
                        <a:spcBef>
                          <a:spcPts val="0"/>
                        </a:spcBef>
                        <a:spcAft>
                          <a:spcPts val="100"/>
                        </a:spcAft>
                      </a:pPr>
                      <a:endParaRPr lang="en-US" sz="600" dirty="0" smtClean="0">
                        <a:solidFill>
                          <a:schemeClr val="tx1"/>
                        </a:solidFill>
                        <a:effectLst/>
                      </a:endParaRPr>
                    </a:p>
                    <a:p>
                      <a:pPr marL="0" marR="0">
                        <a:spcBef>
                          <a:spcPts val="0"/>
                        </a:spcBef>
                        <a:spcAft>
                          <a:spcPts val="100"/>
                        </a:spcAft>
                      </a:pPr>
                      <a:r>
                        <a:rPr lang="en-US" sz="1050" dirty="0" smtClean="0">
                          <a:solidFill>
                            <a:schemeClr val="tx1"/>
                          </a:solidFill>
                          <a:effectLst/>
                        </a:rPr>
                        <a:t>Source</a:t>
                      </a:r>
                      <a:r>
                        <a:rPr lang="en-US" sz="1050" dirty="0">
                          <a:solidFill>
                            <a:schemeClr val="tx1"/>
                          </a:solidFill>
                          <a:effectLst/>
                        </a:rPr>
                        <a:t>: </a:t>
                      </a:r>
                      <a:r>
                        <a:rPr lang="en-US" sz="1050" dirty="0" smtClean="0">
                          <a:solidFill>
                            <a:schemeClr val="tx1"/>
                          </a:solidFill>
                          <a:effectLst/>
                        </a:rPr>
                        <a:t>Table 6.1 of the Draft Master Plan</a:t>
                      </a:r>
                    </a:p>
                    <a:p>
                      <a:pPr marL="0" marR="0">
                        <a:spcBef>
                          <a:spcPts val="0"/>
                        </a:spcBef>
                        <a:spcAft>
                          <a:spcPts val="100"/>
                        </a:spcAft>
                      </a:pPr>
                      <a:r>
                        <a:rPr lang="en-US" sz="1050" dirty="0" smtClean="0">
                          <a:solidFill>
                            <a:schemeClr val="tx1"/>
                          </a:solidFill>
                          <a:effectLst/>
                        </a:rPr>
                        <a:t>Original Source: ACS </a:t>
                      </a:r>
                      <a:r>
                        <a:rPr lang="en-US" sz="1050" dirty="0">
                          <a:solidFill>
                            <a:schemeClr val="tx1"/>
                          </a:solidFill>
                          <a:effectLst/>
                        </a:rPr>
                        <a:t>2018, B18101</a:t>
                      </a:r>
                      <a:r>
                        <a:rPr lang="en-US" sz="1050" dirty="0" smtClean="0">
                          <a:solidFill>
                            <a:schemeClr val="tx1"/>
                          </a:solidFill>
                          <a:effectLst/>
                        </a:rPr>
                        <a:t>.</a:t>
                      </a:r>
                    </a:p>
                    <a:p>
                      <a:pPr marL="0" marR="0">
                        <a:spcBef>
                          <a:spcPts val="0"/>
                        </a:spcBef>
                        <a:spcAft>
                          <a:spcPts val="100"/>
                        </a:spcAft>
                      </a:pPr>
                      <a:endParaRPr lang="en-US" sz="1000" dirty="0">
                        <a:solidFill>
                          <a:schemeClr val="tx1"/>
                        </a:solidFill>
                        <a:effectLst/>
                      </a:endParaRPr>
                    </a:p>
                    <a:p>
                      <a:pPr marL="0" marR="0">
                        <a:spcBef>
                          <a:spcPts val="0"/>
                        </a:spcBef>
                        <a:spcAft>
                          <a:spcPts val="100"/>
                        </a:spcAft>
                      </a:pPr>
                      <a:r>
                        <a:rPr lang="en-US" sz="1050" dirty="0">
                          <a:solidFill>
                            <a:schemeClr val="tx1"/>
                          </a:solidFill>
                          <a:effectLst/>
                        </a:rPr>
                        <a:t>Note: “disability” as defined by the Americans with Disabilities Act (ADA) is not the same as “disability” in the Individuals with Disabilities Education Act (IDEA) or Massachusetts Special Education Law, Chapter 71B. As a result, the 1.4 percent of children 5-17 with a disability in Table 4.1 cannot be compared with the 14+ percent students with disabilities in the Hingham Public Schools.</a:t>
                      </a:r>
                      <a:r>
                        <a:rPr lang="en-US" sz="1100" dirty="0">
                          <a:solidFill>
                            <a:schemeClr val="tx1"/>
                          </a:solidFill>
                          <a:effectLst/>
                        </a:rPr>
                        <a:t> </a:t>
                      </a:r>
                      <a:endParaRPr lang="en-US" sz="11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42038191"/>
                  </a:ext>
                </a:extLst>
              </a:tr>
            </a:tbl>
          </a:graphicData>
        </a:graphic>
      </p:graphicFrame>
      <p:sp>
        <p:nvSpPr>
          <p:cNvPr id="5" name="Slide Number Placeholder 4"/>
          <p:cNvSpPr>
            <a:spLocks noGrp="1"/>
          </p:cNvSpPr>
          <p:nvPr>
            <p:ph type="sldNum" sz="quarter" idx="12"/>
          </p:nvPr>
        </p:nvSpPr>
        <p:spPr/>
        <p:txBody>
          <a:bodyPr/>
          <a:lstStyle/>
          <a:p>
            <a:fld id="{4FAB73BC-B049-4115-A692-8D63A059BFB8}" type="slidenum">
              <a:rPr lang="en-US" smtClean="0"/>
              <a:pPr/>
              <a:t>4</a:t>
            </a:fld>
            <a:endParaRPr lang="en-US" dirty="0"/>
          </a:p>
        </p:txBody>
      </p:sp>
      <p:sp>
        <p:nvSpPr>
          <p:cNvPr id="6" name="Footer Placeholder 3"/>
          <p:cNvSpPr txBox="1">
            <a:spLocks/>
          </p:cNvSpPr>
          <p:nvPr/>
        </p:nvSpPr>
        <p:spPr>
          <a:xfrm>
            <a:off x="0" y="6356350"/>
            <a:ext cx="9780785" cy="365125"/>
          </a:xfrm>
          <a:prstGeom prst="rect">
            <a:avLst/>
          </a:prstGeom>
        </p:spPr>
        <p:txBody>
          <a:bodyPr vert="horz" lIns="91440" tIns="45720" rIns="91440" bIns="45720" rtlCol="0" anchor="ctr"/>
          <a:lstStyle>
            <a:defPPr>
              <a:defRPr lang="en-US"/>
            </a:defPPr>
            <a:lvl1pPr marL="0" algn="l" defTabSz="457200" rtl="0" eaLnBrk="1" latinLnBrk="0" hangingPunct="1">
              <a:defRPr sz="11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ADU Study Committee, May 17, 2022</a:t>
            </a:r>
            <a:endParaRPr lang="en-US" dirty="0"/>
          </a:p>
        </p:txBody>
      </p:sp>
    </p:spTree>
    <p:extLst>
      <p:ext uri="{BB962C8B-B14F-4D97-AF65-F5344CB8AC3E}">
        <p14:creationId xmlns:p14="http://schemas.microsoft.com/office/powerpoint/2010/main" val="3300899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Characteristics</a:t>
            </a:r>
            <a:endParaRPr lang="en-US" dirty="0"/>
          </a:p>
        </p:txBody>
      </p:sp>
      <p:sp>
        <p:nvSpPr>
          <p:cNvPr id="3" name="Content Placeholder 2"/>
          <p:cNvSpPr>
            <a:spLocks noGrp="1"/>
          </p:cNvSpPr>
          <p:nvPr>
            <p:ph idx="1"/>
          </p:nvPr>
        </p:nvSpPr>
        <p:spPr>
          <a:xfrm>
            <a:off x="3869268" y="721895"/>
            <a:ext cx="7315200" cy="5401319"/>
          </a:xfrm>
        </p:spPr>
        <p:txBody>
          <a:bodyPr>
            <a:normAutofit fontScale="77500" lnSpcReduction="20000"/>
          </a:bodyPr>
          <a:lstStyle/>
          <a:p>
            <a:endParaRPr lang="en-US" altLang="en-US" dirty="0" smtClean="0"/>
          </a:p>
          <a:p>
            <a:pPr marL="0" indent="0">
              <a:buNone/>
            </a:pPr>
            <a:r>
              <a:rPr lang="en-US" altLang="en-US" sz="2400" b="1" dirty="0" smtClean="0">
                <a:solidFill>
                  <a:schemeClr val="accent4">
                    <a:lumMod val="50000"/>
                  </a:schemeClr>
                </a:solidFill>
              </a:rPr>
              <a:t>Cost Burdened Households</a:t>
            </a:r>
          </a:p>
          <a:p>
            <a:r>
              <a:rPr lang="en-US" altLang="en-US" sz="2600" dirty="0" smtClean="0"/>
              <a:t>30</a:t>
            </a:r>
            <a:r>
              <a:rPr lang="en-US" altLang="en-US" sz="2600" dirty="0"/>
              <a:t>% or 2,493 households were spending too much for their </a:t>
            </a:r>
            <a:r>
              <a:rPr lang="en-US" altLang="en-US" sz="2600" dirty="0" smtClean="0"/>
              <a:t>housing</a:t>
            </a:r>
            <a:r>
              <a:rPr lang="en-US" altLang="en-US" sz="2600" dirty="0"/>
              <a:t> (spending more than 30% of income on housing costs</a:t>
            </a:r>
            <a:r>
              <a:rPr lang="en-US" altLang="en-US" sz="2600" dirty="0" smtClean="0"/>
              <a:t>),  </a:t>
            </a:r>
            <a:r>
              <a:rPr lang="en-US" altLang="en-US" sz="2600" dirty="0"/>
              <a:t>including 17% or 1,415 with severe cost burdens (spending more than 50% of income on housing costs</a:t>
            </a:r>
            <a:r>
              <a:rPr lang="en-US" altLang="en-US" sz="2600" dirty="0" smtClean="0"/>
              <a:t>)</a:t>
            </a:r>
            <a:endParaRPr lang="en-US" altLang="en-US" sz="2600" dirty="0"/>
          </a:p>
          <a:p>
            <a:r>
              <a:rPr lang="en-US" altLang="en-US" sz="2600" dirty="0"/>
              <a:t>Two-thirds of those earning at or below 80% AMI were experiencing cost burdens including 1,200 or 51.5% with severe cost burdens.</a:t>
            </a:r>
          </a:p>
          <a:p>
            <a:pPr marL="0" indent="0">
              <a:buNone/>
            </a:pPr>
            <a:r>
              <a:rPr lang="en-US" sz="2400" b="1" dirty="0" smtClean="0">
                <a:solidFill>
                  <a:schemeClr val="accent4">
                    <a:lumMod val="50000"/>
                  </a:schemeClr>
                </a:solidFill>
              </a:rPr>
              <a:t>Identified Needs</a:t>
            </a:r>
          </a:p>
          <a:p>
            <a:r>
              <a:rPr lang="en-US" sz="2600" dirty="0"/>
              <a:t>Target the needs of the community’s most vulnerable residents.</a:t>
            </a:r>
          </a:p>
          <a:p>
            <a:r>
              <a:rPr lang="en-US" sz="2600" dirty="0"/>
              <a:t>Continue to promote greater housing diversity.</a:t>
            </a:r>
          </a:p>
          <a:p>
            <a:r>
              <a:rPr lang="en-US" sz="2600" dirty="0"/>
              <a:t>Invest local resources to support greater numbers of households over time as rentals turnover more regularly.</a:t>
            </a:r>
          </a:p>
          <a:p>
            <a:r>
              <a:rPr lang="en-US" sz="2600" dirty="0"/>
              <a:t>Provide more appropriately sized units for increasing numbers of smaller households.</a:t>
            </a:r>
          </a:p>
          <a:p>
            <a:r>
              <a:rPr lang="en-US" sz="2600" dirty="0"/>
              <a:t>Offer opportunities for seniors to downsize in less isolated settings</a:t>
            </a:r>
            <a:r>
              <a:rPr lang="en-US" sz="2600" dirty="0" smtClean="0"/>
              <a:t>.</a:t>
            </a:r>
            <a:endParaRPr lang="en-US" sz="2600" b="1" dirty="0">
              <a:solidFill>
                <a:schemeClr val="accent4">
                  <a:lumMod val="50000"/>
                </a:schemeClr>
              </a:solidFill>
            </a:endParaRPr>
          </a:p>
        </p:txBody>
      </p:sp>
      <p:sp>
        <p:nvSpPr>
          <p:cNvPr id="5" name="Slide Number Placeholder 4"/>
          <p:cNvSpPr>
            <a:spLocks noGrp="1"/>
          </p:cNvSpPr>
          <p:nvPr>
            <p:ph type="sldNum" sz="quarter" idx="12"/>
          </p:nvPr>
        </p:nvSpPr>
        <p:spPr/>
        <p:txBody>
          <a:bodyPr/>
          <a:lstStyle/>
          <a:p>
            <a:fld id="{4FAB73BC-B049-4115-A692-8D63A059BFB8}" type="slidenum">
              <a:rPr lang="en-US" smtClean="0"/>
              <a:pPr/>
              <a:t>5</a:t>
            </a:fld>
            <a:endParaRPr lang="en-US" dirty="0"/>
          </a:p>
        </p:txBody>
      </p:sp>
      <p:sp>
        <p:nvSpPr>
          <p:cNvPr id="6" name="Footer Placeholder 3"/>
          <p:cNvSpPr txBox="1">
            <a:spLocks/>
          </p:cNvSpPr>
          <p:nvPr/>
        </p:nvSpPr>
        <p:spPr>
          <a:xfrm>
            <a:off x="0" y="6356350"/>
            <a:ext cx="9780785" cy="365125"/>
          </a:xfrm>
          <a:prstGeom prst="rect">
            <a:avLst/>
          </a:prstGeom>
        </p:spPr>
        <p:txBody>
          <a:bodyPr vert="horz" lIns="91440" tIns="45720" rIns="91440" bIns="45720" rtlCol="0" anchor="ctr"/>
          <a:lstStyle>
            <a:defPPr>
              <a:defRPr lang="en-US"/>
            </a:defPPr>
            <a:lvl1pPr marL="0" algn="l" defTabSz="457200" rtl="0" eaLnBrk="1" latinLnBrk="0" hangingPunct="1">
              <a:defRPr sz="11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ADU Study Committee, May 17, 2022</a:t>
            </a:r>
            <a:endParaRPr lang="en-US" dirty="0"/>
          </a:p>
        </p:txBody>
      </p:sp>
    </p:spTree>
    <p:extLst>
      <p:ext uri="{BB962C8B-B14F-4D97-AF65-F5344CB8AC3E}">
        <p14:creationId xmlns:p14="http://schemas.microsoft.com/office/powerpoint/2010/main" val="1343865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ChangeAspect="1"/>
          </p:cNvSpPr>
          <p:nvPr>
            <p:ph type="title"/>
          </p:nvPr>
        </p:nvSpPr>
        <p:spPr>
          <a:xfrm>
            <a:off x="252919" y="1123837"/>
            <a:ext cx="2947482" cy="2743200"/>
          </a:xfrm>
        </p:spPr>
        <p:txBody>
          <a:bodyPr/>
          <a:lstStyle/>
          <a:p>
            <a:r>
              <a:rPr lang="en-US" dirty="0"/>
              <a:t/>
            </a:r>
            <a:br>
              <a:rPr lang="en-US" dirty="0"/>
            </a:br>
            <a:endParaRPr lang="en-US" i="1" dirty="0"/>
          </a:p>
        </p:txBody>
      </p:sp>
      <p:sp>
        <p:nvSpPr>
          <p:cNvPr id="4" name="Footer Placeholder 3"/>
          <p:cNvSpPr>
            <a:spLocks noGrp="1"/>
          </p:cNvSpPr>
          <p:nvPr>
            <p:ph type="ftr" sz="quarter" idx="11"/>
          </p:nvPr>
        </p:nvSpPr>
        <p:spPr>
          <a:xfrm>
            <a:off x="40218" y="6243639"/>
            <a:ext cx="5911517" cy="477836"/>
          </a:xfrm>
        </p:spPr>
        <p:txBody>
          <a:bodyPr/>
          <a:lstStyle/>
          <a:p>
            <a:r>
              <a:rPr lang="en-US" dirty="0" smtClean="0"/>
              <a:t>ADU Study Committee, May 17, 2022</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6</a:t>
            </a:fld>
            <a:endParaRPr lang="en-US" dirty="0"/>
          </a:p>
        </p:txBody>
      </p:sp>
      <p:graphicFrame>
        <p:nvGraphicFramePr>
          <p:cNvPr id="6" name="Diagram 5"/>
          <p:cNvGraphicFramePr/>
          <p:nvPr>
            <p:extLst>
              <p:ext uri="{D42A27DB-BD31-4B8C-83A1-F6EECF244321}">
                <p14:modId xmlns:p14="http://schemas.microsoft.com/office/powerpoint/2010/main" val="272375077"/>
              </p:ext>
            </p:extLst>
          </p:nvPr>
        </p:nvGraphicFramePr>
        <p:xfrm>
          <a:off x="3377941" y="1206230"/>
          <a:ext cx="8393512" cy="4873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3632200" y="754505"/>
            <a:ext cx="7683500" cy="461665"/>
          </a:xfrm>
          <a:prstGeom prst="rect">
            <a:avLst/>
          </a:prstGeom>
          <a:noFill/>
        </p:spPr>
        <p:txBody>
          <a:bodyPr wrap="square" rtlCol="0">
            <a:spAutoFit/>
          </a:bodyPr>
          <a:lstStyle/>
          <a:p>
            <a:pPr algn="ctr"/>
            <a:r>
              <a:rPr lang="en-US" altLang="en-US" sz="2400" b="1" dirty="0" smtClean="0">
                <a:solidFill>
                  <a:srgbClr val="9CBEBD">
                    <a:lumMod val="50000"/>
                  </a:srgbClr>
                </a:solidFill>
              </a:rPr>
              <a:t>Review of Goals </a:t>
            </a:r>
            <a:endParaRPr lang="en-US" altLang="en-US" sz="2400" b="1" dirty="0">
              <a:solidFill>
                <a:srgbClr val="9CBEBD">
                  <a:lumMod val="50000"/>
                </a:srgbClr>
              </a:solidFill>
            </a:endParaRPr>
          </a:p>
        </p:txBody>
      </p:sp>
      <p:sp>
        <p:nvSpPr>
          <p:cNvPr id="10" name="Title 1"/>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smtClean="0"/>
              <a:t>Identified Goals</a:t>
            </a:r>
          </a:p>
        </p:txBody>
      </p:sp>
    </p:spTree>
    <p:extLst>
      <p:ext uri="{BB962C8B-B14F-4D97-AF65-F5344CB8AC3E}">
        <p14:creationId xmlns:p14="http://schemas.microsoft.com/office/powerpoint/2010/main" val="521497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36472</TotalTime>
  <Words>895</Words>
  <Application>Microsoft Office PowerPoint</Application>
  <PresentationFormat>Widescreen</PresentationFormat>
  <Paragraphs>139</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Corbel</vt:lpstr>
      <vt:lpstr>Times New Roman</vt:lpstr>
      <vt:lpstr>Wingdings 2</vt:lpstr>
      <vt:lpstr>Frame</vt:lpstr>
      <vt:lpstr>ADU Study Committee</vt:lpstr>
      <vt:lpstr>Agenda</vt:lpstr>
      <vt:lpstr>Population Characteristics, Household Age and Size</vt:lpstr>
      <vt:lpstr>Population  Characteristics, Disability</vt:lpstr>
      <vt:lpstr>Housing Characteristics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Chatham Housing Needs Assessment</dc:title>
  <dc:creator>Karen</dc:creator>
  <cp:lastModifiedBy>Emily Wentworth</cp:lastModifiedBy>
  <cp:revision>144</cp:revision>
  <cp:lastPrinted>2021-06-14T20:36:30Z</cp:lastPrinted>
  <dcterms:created xsi:type="dcterms:W3CDTF">2018-05-06T17:52:45Z</dcterms:created>
  <dcterms:modified xsi:type="dcterms:W3CDTF">2022-05-17T22:35:12Z</dcterms:modified>
</cp:coreProperties>
</file>