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76" r:id="rId3"/>
    <p:sldId id="271" r:id="rId4"/>
    <p:sldId id="273" r:id="rId5"/>
    <p:sldId id="274" r:id="rId6"/>
    <p:sldId id="267" r:id="rId7"/>
    <p:sldId id="270" r:id="rId8"/>
    <p:sldId id="272" r:id="rId9"/>
    <p:sldId id="275" r:id="rId10"/>
    <p:sldId id="277" r:id="rId11"/>
    <p:sldId id="269" r:id="rId12"/>
    <p:sldId id="264" r:id="rId13"/>
    <p:sldId id="265" r:id="rId14"/>
    <p:sldId id="26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319" y="5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903E2D1-A49D-41E0-AF1B-3F02D1E63691}" type="datetimeFigureOut">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1713123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03E2D1-A49D-41E0-AF1B-3F02D1E63691}" type="datetimeFigureOut">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166088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03E2D1-A49D-41E0-AF1B-3F02D1E63691}" type="datetimeFigureOut">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3431939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03E2D1-A49D-41E0-AF1B-3F02D1E63691}" type="datetimeFigureOut">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4137369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903E2D1-A49D-41E0-AF1B-3F02D1E63691}" type="datetimeFigureOut">
              <a:rPr lang="en-US" smtClean="0"/>
              <a:t>9/17/2025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1331552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03E2D1-A49D-41E0-AF1B-3F02D1E63691}" type="datetimeFigureOut">
              <a:rPr lang="en-US" smtClean="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86684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03E2D1-A49D-41E0-AF1B-3F02D1E63691}" type="datetimeFigureOut">
              <a:rPr lang="en-US" smtClean="0"/>
              <a:t>9/17/2025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712084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03E2D1-A49D-41E0-AF1B-3F02D1E63691}" type="datetimeFigureOut">
              <a:rPr lang="en-US" smtClean="0"/>
              <a:t>9/17/2025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1882395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3E2D1-A49D-41E0-AF1B-3F02D1E63691}" type="datetimeFigureOut">
              <a:rPr lang="en-US" smtClean="0"/>
              <a:t>9/17/2025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239946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903E2D1-A49D-41E0-AF1B-3F02D1E63691}" type="datetimeFigureOut">
              <a:rPr lang="en-US" smtClean="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375434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903E2D1-A49D-41E0-AF1B-3F02D1E63691}" type="datetimeFigureOut">
              <a:rPr lang="en-US" smtClean="0"/>
              <a:t>9/17/2025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56E76D3-0A92-411A-9401-434DB0ECE841}" type="slidenum">
              <a:rPr lang="en-US" smtClean="0"/>
              <a:t>‹#›</a:t>
            </a:fld>
            <a:endParaRPr lang="en-US" dirty="0"/>
          </a:p>
        </p:txBody>
      </p:sp>
    </p:spTree>
    <p:extLst>
      <p:ext uri="{BB962C8B-B14F-4D97-AF65-F5344CB8AC3E}">
        <p14:creationId xmlns:p14="http://schemas.microsoft.com/office/powerpoint/2010/main" val="2717206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03E2D1-A49D-41E0-AF1B-3F02D1E63691}" type="datetimeFigureOut">
              <a:rPr lang="en-US" smtClean="0"/>
              <a:t>9/17/2025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6E76D3-0A92-411A-9401-434DB0ECE841}" type="slidenum">
              <a:rPr lang="en-US" smtClean="0"/>
              <a:t>‹#›</a:t>
            </a:fld>
            <a:endParaRPr lang="en-US" dirty="0"/>
          </a:p>
        </p:txBody>
      </p:sp>
    </p:spTree>
    <p:extLst>
      <p:ext uri="{BB962C8B-B14F-4D97-AF65-F5344CB8AC3E}">
        <p14:creationId xmlns:p14="http://schemas.microsoft.com/office/powerpoint/2010/main" val="2035247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hingham-ma.gov/DocumentCenter/View/2616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cpc@Hingham-ma.gov" TargetMode="External"/><Relationship Id="rId2" Type="http://schemas.openxmlformats.org/officeDocument/2006/relationships/hyperlink" Target="https://www.hingham-ma.gov/DocumentCenter/View/2556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hingham-ma.gov/DocumentCenter/View/2615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hingham-ma.gov/DocumentCenter/View/2614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hingham-ma.gov/DocumentCenter/View/2614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hingham-ma.gov/DocumentCenter/View/2615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hingham-ma.gov/DocumentCenter/View/2615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hingham-ma.gov/DocumentCenter/View/26155"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lstStyle/>
          <a:p>
            <a:pPr algn="ctr"/>
            <a:r>
              <a:rPr lang="en-US" dirty="0">
                <a:solidFill>
                  <a:schemeClr val="bg1"/>
                </a:solidFill>
              </a:rPr>
              <a:t>AGENDA</a:t>
            </a:r>
          </a:p>
        </p:txBody>
      </p:sp>
      <p:sp>
        <p:nvSpPr>
          <p:cNvPr id="3" name="Content Placeholder 2"/>
          <p:cNvSpPr>
            <a:spLocks noGrp="1"/>
          </p:cNvSpPr>
          <p:nvPr>
            <p:ph idx="1"/>
          </p:nvPr>
        </p:nvSpPr>
        <p:spPr/>
        <p:txBody>
          <a:bodyPr/>
          <a:lstStyle/>
          <a:p>
            <a:pPr marL="0" indent="0">
              <a:buNone/>
            </a:pPr>
            <a:endParaRPr lang="en-US" dirty="0">
              <a:solidFill>
                <a:schemeClr val="accent1">
                  <a:lumMod val="50000"/>
                </a:schemeClr>
              </a:solidFill>
            </a:endParaRPr>
          </a:p>
          <a:p>
            <a:r>
              <a:rPr lang="en-US" sz="2000" dirty="0">
                <a:solidFill>
                  <a:schemeClr val="accent1">
                    <a:lumMod val="50000"/>
                  </a:schemeClr>
                </a:solidFill>
              </a:rPr>
              <a:t>CPA Preliminary Application -Review for Eligibility</a:t>
            </a:r>
          </a:p>
          <a:p>
            <a:r>
              <a:rPr lang="en-US" sz="2000" dirty="0">
                <a:solidFill>
                  <a:schemeClr val="accent1">
                    <a:lumMod val="50000"/>
                  </a:schemeClr>
                </a:solidFill>
              </a:rPr>
              <a:t>CPC Grant Eligibility 	-Next Steps</a:t>
            </a:r>
          </a:p>
          <a:p>
            <a:r>
              <a:rPr lang="en-US" sz="2000" dirty="0">
                <a:solidFill>
                  <a:schemeClr val="accent1">
                    <a:lumMod val="50000"/>
                  </a:schemeClr>
                </a:solidFill>
              </a:rPr>
              <a:t>Administrative Items</a:t>
            </a:r>
          </a:p>
          <a:p>
            <a:r>
              <a:rPr lang="en-US" sz="2000" dirty="0">
                <a:solidFill>
                  <a:schemeClr val="accent1">
                    <a:lumMod val="50000"/>
                  </a:schemeClr>
                </a:solidFill>
              </a:rPr>
              <a:t>Approval of Minutes</a:t>
            </a:r>
          </a:p>
          <a:p>
            <a:r>
              <a:rPr lang="en-US" sz="2000" dirty="0">
                <a:solidFill>
                  <a:schemeClr val="accent1">
                    <a:lumMod val="50000"/>
                  </a:schemeClr>
                </a:solidFill>
              </a:rPr>
              <a:t>Items Not Anticipated Within 48 Hours of the Meeting</a:t>
            </a:r>
          </a:p>
          <a:p>
            <a:endParaRPr lang="en-US" dirty="0">
              <a:solidFill>
                <a:schemeClr val="accent1">
                  <a:lumMod val="50000"/>
                </a:schemeClr>
              </a:solidFill>
            </a:endParaRPr>
          </a:p>
        </p:txBody>
      </p:sp>
    </p:spTree>
    <p:extLst>
      <p:ext uri="{BB962C8B-B14F-4D97-AF65-F5344CB8AC3E}">
        <p14:creationId xmlns:p14="http://schemas.microsoft.com/office/powerpoint/2010/main" val="3563114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br>
              <a:rPr lang="en-US" dirty="0">
                <a:solidFill>
                  <a:schemeClr val="bg1"/>
                </a:solidFill>
              </a:rPr>
            </a:br>
            <a:r>
              <a:rPr lang="en-US" dirty="0">
                <a:solidFill>
                  <a:schemeClr val="bg1"/>
                </a:solidFill>
              </a:rPr>
              <a:t>Project: HAHT Opportunity Fund</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a:xfrm>
            <a:off x="838200" y="1825624"/>
            <a:ext cx="10515600" cy="4538599"/>
          </a:xfrm>
        </p:spPr>
        <p:txBody>
          <a:bodyPr>
            <a:normAutofit fontScale="92500" lnSpcReduction="10000"/>
          </a:bodyPr>
          <a:lstStyle/>
          <a:p>
            <a:pPr marL="0" indent="0">
              <a:buNone/>
            </a:pPr>
            <a:r>
              <a:rPr lang="en-US" dirty="0"/>
              <a:t>Applicant:	Hingham Affordable Housing Trust </a:t>
            </a:r>
          </a:p>
          <a:p>
            <a:pPr marL="0" indent="0">
              <a:buNone/>
            </a:pPr>
            <a:r>
              <a:rPr lang="en-US" dirty="0"/>
              <a:t>Request:	$1,000,000</a:t>
            </a:r>
          </a:p>
          <a:p>
            <a:pPr marL="0" indent="0">
              <a:buNone/>
            </a:pPr>
            <a:r>
              <a:rPr lang="en-US" dirty="0"/>
              <a:t>Total Cost:	$1,000,000</a:t>
            </a:r>
          </a:p>
          <a:p>
            <a:pPr marL="0" indent="0">
              <a:buNone/>
            </a:pPr>
            <a:endParaRPr lang="en-US" sz="2000" dirty="0"/>
          </a:p>
          <a:p>
            <a:pPr marL="0" indent="0">
              <a:buNone/>
            </a:pPr>
            <a:r>
              <a:rPr lang="en-US" sz="2000" dirty="0"/>
              <a:t>Description: Create up to five new housing units. Acquire and renovate one to two additional condominiums within the next year, creating up to seven new affordable homeownership opportunities over the next two to three years.  </a:t>
            </a:r>
          </a:p>
          <a:p>
            <a:pPr marL="0" indent="0">
              <a:buNone/>
            </a:pPr>
            <a:endParaRPr lang="en-US" sz="2000" dirty="0"/>
          </a:p>
          <a:p>
            <a:pPr marL="0" indent="0">
              <a:buNone/>
            </a:pPr>
            <a:r>
              <a:rPr lang="en-US" sz="2000" dirty="0"/>
              <a:t>The Trust also anticipates using funds to make critical capital improvements at the Lincoln School Apartments.  Planned upgrades include repointing the historic 1912 building, ADA compliance enhancements, and flooring replacements—all essential to preserving the integrity and livability of this vital affordable housing resource.</a:t>
            </a:r>
          </a:p>
          <a:p>
            <a:pPr marL="0" indent="0">
              <a:buNone/>
            </a:pPr>
            <a:endParaRPr lang="en-US" sz="2000" dirty="0"/>
          </a:p>
          <a:p>
            <a:pPr marL="0" indent="0">
              <a:buNone/>
            </a:pPr>
            <a:r>
              <a:rPr lang="en-US" sz="1200" dirty="0">
                <a:hlinkClick r:id="rId2"/>
              </a:rPr>
              <a:t>https://www.hingham-ma.gov/DocumentCenter/View/26160</a:t>
            </a:r>
            <a:r>
              <a:rPr lang="en-US" sz="1200" dirty="0"/>
              <a:t> </a:t>
            </a:r>
          </a:p>
          <a:p>
            <a:pPr marL="0" indent="0">
              <a:buNone/>
            </a:pPr>
            <a:endParaRPr lang="en-US" sz="2000" dirty="0"/>
          </a:p>
          <a:p>
            <a:pPr marL="0" indent="0">
              <a:buNone/>
            </a:pPr>
            <a:endParaRPr lang="en-US" dirty="0"/>
          </a:p>
          <a:p>
            <a:endParaRPr lang="en-US" dirty="0"/>
          </a:p>
        </p:txBody>
      </p:sp>
    </p:spTree>
    <p:extLst>
      <p:ext uri="{BB962C8B-B14F-4D97-AF65-F5344CB8AC3E}">
        <p14:creationId xmlns:p14="http://schemas.microsoft.com/office/powerpoint/2010/main" val="1523666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lstStyle/>
          <a:p>
            <a:pPr algn="ctr"/>
            <a:r>
              <a:rPr lang="en-US" dirty="0">
                <a:solidFill>
                  <a:schemeClr val="bg1"/>
                </a:solidFill>
              </a:rPr>
              <a:t>Next Steps</a:t>
            </a:r>
          </a:p>
        </p:txBody>
      </p:sp>
      <p:sp>
        <p:nvSpPr>
          <p:cNvPr id="3" name="Content Placeholder 2"/>
          <p:cNvSpPr>
            <a:spLocks noGrp="1"/>
          </p:cNvSpPr>
          <p:nvPr>
            <p:ph idx="1"/>
          </p:nvPr>
        </p:nvSpPr>
        <p:spPr>
          <a:xfrm>
            <a:off x="838200" y="1825625"/>
            <a:ext cx="10515600" cy="4816180"/>
          </a:xfrm>
        </p:spPr>
        <p:txBody>
          <a:bodyPr>
            <a:normAutofit lnSpcReduction="10000"/>
          </a:bodyPr>
          <a:lstStyle/>
          <a:p>
            <a:r>
              <a:rPr lang="en-US" sz="2400" dirty="0"/>
              <a:t>CPC will notify applicants if the application has been accepted</a:t>
            </a:r>
          </a:p>
          <a:p>
            <a:r>
              <a:rPr lang="en-US" sz="2400" dirty="0"/>
              <a:t>CPC Member assigned as liaison to applicants</a:t>
            </a:r>
          </a:p>
          <a:p>
            <a:r>
              <a:rPr lang="en-US" sz="2400" dirty="0"/>
              <a:t>Applicants will continue preparation for </a:t>
            </a:r>
            <a:r>
              <a:rPr lang="en-US" sz="2400" u="sng" dirty="0">
                <a:hlinkClick r:id="rId2"/>
              </a:rPr>
              <a:t>Final Application</a:t>
            </a:r>
            <a:endParaRPr lang="en-US" sz="2400" dirty="0"/>
          </a:p>
          <a:p>
            <a:r>
              <a:rPr lang="en-US" sz="2400" dirty="0"/>
              <a:t>Final Application emailed to </a:t>
            </a:r>
            <a:r>
              <a:rPr lang="en-US" sz="2400" dirty="0">
                <a:hlinkClick r:id="rId3"/>
              </a:rPr>
              <a:t>cpc@Hingham-ma.gov</a:t>
            </a:r>
            <a:r>
              <a:rPr lang="en-US" sz="2400" dirty="0"/>
              <a:t> no later than</a:t>
            </a:r>
            <a:r>
              <a:rPr lang="en-US" sz="2400" b="1" dirty="0"/>
              <a:t> 11:59 PM October 7, 2025. </a:t>
            </a:r>
          </a:p>
          <a:p>
            <a:endParaRPr lang="en-US" sz="2400" b="1" dirty="0"/>
          </a:p>
          <a:p>
            <a:pPr marL="0" indent="0" algn="ctr">
              <a:buNone/>
            </a:pPr>
            <a:r>
              <a:rPr lang="en-US" sz="2400" dirty="0">
                <a:solidFill>
                  <a:srgbClr val="FF0000"/>
                </a:solidFill>
              </a:rPr>
              <a:t>No late applications will be accepted</a:t>
            </a:r>
          </a:p>
          <a:p>
            <a:pPr marL="0" indent="0" algn="ctr">
              <a:buNone/>
            </a:pPr>
            <a:endParaRPr lang="en-US" sz="2400" b="1" dirty="0">
              <a:solidFill>
                <a:srgbClr val="FF0000"/>
              </a:solidFill>
            </a:endParaRPr>
          </a:p>
          <a:p>
            <a:r>
              <a:rPr lang="en-US" sz="2400" dirty="0"/>
              <a:t>CPC will review Final Applications</a:t>
            </a:r>
          </a:p>
          <a:p>
            <a:r>
              <a:rPr lang="en-US" sz="2400" dirty="0"/>
              <a:t>CPC will conduct Site Visits</a:t>
            </a:r>
          </a:p>
          <a:p>
            <a:r>
              <a:rPr lang="en-US" sz="2400" dirty="0"/>
              <a:t>Applicants will Present Projects to CPC via Zoom</a:t>
            </a:r>
          </a:p>
          <a:p>
            <a:endParaRPr lang="en-US" sz="2400" dirty="0"/>
          </a:p>
          <a:p>
            <a:endParaRPr lang="en-US" dirty="0"/>
          </a:p>
          <a:p>
            <a:endParaRPr lang="en-US" dirty="0"/>
          </a:p>
        </p:txBody>
      </p:sp>
    </p:spTree>
    <p:extLst>
      <p:ext uri="{BB962C8B-B14F-4D97-AF65-F5344CB8AC3E}">
        <p14:creationId xmlns:p14="http://schemas.microsoft.com/office/powerpoint/2010/main" val="3930948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lstStyle/>
          <a:p>
            <a:pPr algn="ctr"/>
            <a:r>
              <a:rPr lang="en-US" dirty="0">
                <a:solidFill>
                  <a:schemeClr val="bg1"/>
                </a:solidFill>
              </a:rPr>
              <a:t>Application Documentation</a:t>
            </a:r>
          </a:p>
        </p:txBody>
      </p:sp>
      <p:sp>
        <p:nvSpPr>
          <p:cNvPr id="3" name="Content Placeholder 2"/>
          <p:cNvSpPr>
            <a:spLocks noGrp="1"/>
          </p:cNvSpPr>
          <p:nvPr>
            <p:ph idx="1"/>
          </p:nvPr>
        </p:nvSpPr>
        <p:spPr/>
        <p:txBody>
          <a:bodyPr>
            <a:normAutofit/>
          </a:bodyPr>
          <a:lstStyle/>
          <a:p>
            <a:pPr marL="0" indent="0">
              <a:buNone/>
            </a:pPr>
            <a:r>
              <a:rPr lang="en-US" sz="2400" dirty="0"/>
              <a:t>Final Application Form–Due October 7, 2025</a:t>
            </a:r>
          </a:p>
          <a:p>
            <a:pPr lvl="1">
              <a:buFont typeface="Wingdings" panose="05000000000000000000" pitchFamily="2" charset="2"/>
              <a:buChar char="q"/>
            </a:pPr>
            <a:r>
              <a:rPr lang="en-US" dirty="0"/>
              <a:t>Applicant</a:t>
            </a:r>
          </a:p>
          <a:p>
            <a:pPr lvl="1">
              <a:buFont typeface="Wingdings" panose="05000000000000000000" pitchFamily="2" charset="2"/>
              <a:buChar char="q"/>
            </a:pPr>
            <a:r>
              <a:rPr lang="en-US" dirty="0"/>
              <a:t>Project Name</a:t>
            </a:r>
          </a:p>
          <a:p>
            <a:pPr lvl="1">
              <a:buFont typeface="Wingdings" panose="05000000000000000000" pitchFamily="2" charset="2"/>
              <a:buChar char="q"/>
            </a:pPr>
            <a:r>
              <a:rPr lang="en-US" dirty="0"/>
              <a:t>Project Description</a:t>
            </a:r>
          </a:p>
          <a:p>
            <a:pPr lvl="1">
              <a:buFont typeface="Wingdings" panose="05000000000000000000" pitchFamily="2" charset="2"/>
              <a:buChar char="q"/>
            </a:pPr>
            <a:r>
              <a:rPr lang="en-US" dirty="0"/>
              <a:t>Project Total Cost and CPA Request</a:t>
            </a:r>
          </a:p>
          <a:p>
            <a:pPr lvl="1">
              <a:buFont typeface="Wingdings" panose="05000000000000000000" pitchFamily="2" charset="2"/>
              <a:buChar char="q"/>
            </a:pPr>
            <a:r>
              <a:rPr lang="en-US" dirty="0"/>
              <a:t>Additional Funding (if applicable)</a:t>
            </a:r>
          </a:p>
          <a:p>
            <a:pPr lvl="1">
              <a:buFont typeface="Wingdings" panose="05000000000000000000" pitchFamily="2" charset="2"/>
              <a:buChar char="q"/>
            </a:pPr>
            <a:r>
              <a:rPr lang="en-US" dirty="0"/>
              <a:t>Budget (Outlined) </a:t>
            </a:r>
            <a:r>
              <a:rPr lang="en-US" sz="2200" i="1" dirty="0">
                <a:solidFill>
                  <a:schemeClr val="accent1">
                    <a:lumMod val="50000"/>
                  </a:schemeClr>
                </a:solidFill>
              </a:rPr>
              <a:t>Non Profits should include current financial statement</a:t>
            </a:r>
          </a:p>
          <a:p>
            <a:pPr lvl="1">
              <a:buFont typeface="Wingdings" panose="05000000000000000000" pitchFamily="2" charset="2"/>
              <a:buChar char="q"/>
            </a:pPr>
            <a:r>
              <a:rPr lang="en-US" dirty="0"/>
              <a:t>Timing- for approved projects, CPA funds will be available July 1</a:t>
            </a:r>
            <a:r>
              <a:rPr lang="en-US" baseline="30000" dirty="0"/>
              <a:t>st</a:t>
            </a:r>
            <a:r>
              <a:rPr lang="en-US" dirty="0"/>
              <a:t> and work is expected to be completed with tin two(2) years of that date.  </a:t>
            </a:r>
          </a:p>
          <a:p>
            <a:pPr lvl="1">
              <a:buFont typeface="Wingdings" panose="05000000000000000000" pitchFamily="2" charset="2"/>
              <a:buChar char="q"/>
            </a:pPr>
            <a:r>
              <a:rPr lang="en-US" dirty="0"/>
              <a:t>Note Any Time Sensitivity</a:t>
            </a:r>
          </a:p>
          <a:p>
            <a:pPr lvl="1">
              <a:buFont typeface="Wingdings" panose="05000000000000000000" pitchFamily="2" charset="2"/>
              <a:buChar char="q"/>
            </a:pPr>
            <a:r>
              <a:rPr lang="en-US" dirty="0"/>
              <a:t>Contact Person</a:t>
            </a:r>
          </a:p>
          <a:p>
            <a:endParaRPr lang="en-US" sz="2000" dirty="0"/>
          </a:p>
          <a:p>
            <a:endParaRPr lang="en-US" dirty="0"/>
          </a:p>
        </p:txBody>
      </p:sp>
    </p:spTree>
    <p:extLst>
      <p:ext uri="{BB962C8B-B14F-4D97-AF65-F5344CB8AC3E}">
        <p14:creationId xmlns:p14="http://schemas.microsoft.com/office/powerpoint/2010/main" val="517887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lstStyle/>
          <a:p>
            <a:pPr algn="ctr"/>
            <a:r>
              <a:rPr lang="en-US" dirty="0">
                <a:solidFill>
                  <a:schemeClr val="bg1"/>
                </a:solidFill>
              </a:rPr>
              <a:t>Application Documentation </a:t>
            </a:r>
            <a:r>
              <a:rPr lang="en-US" sz="2000" dirty="0">
                <a:solidFill>
                  <a:schemeClr val="bg1"/>
                </a:solidFill>
              </a:rPr>
              <a:t>continued</a:t>
            </a:r>
            <a:endParaRPr lang="en-US" dirty="0"/>
          </a:p>
        </p:txBody>
      </p:sp>
      <p:sp>
        <p:nvSpPr>
          <p:cNvPr id="3" name="Content Placeholder 2"/>
          <p:cNvSpPr>
            <a:spLocks noGrp="1"/>
          </p:cNvSpPr>
          <p:nvPr>
            <p:ph idx="1"/>
          </p:nvPr>
        </p:nvSpPr>
        <p:spPr>
          <a:xfrm>
            <a:off x="838200" y="1825624"/>
            <a:ext cx="10515600" cy="4660235"/>
          </a:xfrm>
        </p:spPr>
        <p:txBody>
          <a:bodyPr>
            <a:normAutofit/>
          </a:bodyPr>
          <a:lstStyle/>
          <a:p>
            <a:pPr lvl="1">
              <a:buFont typeface="Wingdings" panose="05000000000000000000" pitchFamily="2" charset="2"/>
              <a:buChar char="q"/>
            </a:pPr>
            <a:r>
              <a:rPr lang="en-US" sz="2600" dirty="0"/>
              <a:t>Project Scope</a:t>
            </a:r>
          </a:p>
          <a:p>
            <a:pPr lvl="1">
              <a:buFont typeface="Wingdings" panose="05000000000000000000" pitchFamily="2" charset="2"/>
              <a:buChar char="q"/>
            </a:pPr>
            <a:r>
              <a:rPr lang="en-US" sz="2600" dirty="0"/>
              <a:t>Key Steps for Implementation</a:t>
            </a:r>
          </a:p>
          <a:p>
            <a:pPr lvl="1">
              <a:buFont typeface="Wingdings" panose="05000000000000000000" pitchFamily="2" charset="2"/>
              <a:buChar char="q"/>
            </a:pPr>
            <a:r>
              <a:rPr lang="en-US" sz="2600" dirty="0"/>
              <a:t>List of Stakeholders and their respective needs or resources</a:t>
            </a:r>
          </a:p>
          <a:p>
            <a:pPr lvl="1">
              <a:buFont typeface="Wingdings" panose="05000000000000000000" pitchFamily="2" charset="2"/>
              <a:buChar char="q"/>
            </a:pPr>
            <a:r>
              <a:rPr lang="en-US" sz="2600" dirty="0"/>
              <a:t>Professional Oversight and Ongoing Project Management Responsibility</a:t>
            </a:r>
          </a:p>
          <a:p>
            <a:pPr lvl="1">
              <a:buFont typeface="Wingdings" panose="05000000000000000000" pitchFamily="2" charset="2"/>
              <a:buChar char="q"/>
            </a:pPr>
            <a:r>
              <a:rPr lang="en-US" sz="2600" dirty="0"/>
              <a:t>Anticipated Maintenance</a:t>
            </a:r>
          </a:p>
          <a:p>
            <a:pPr lvl="1">
              <a:buFont typeface="Wingdings" panose="05000000000000000000" pitchFamily="2" charset="2"/>
              <a:buChar char="q"/>
            </a:pPr>
            <a:r>
              <a:rPr lang="en-US" sz="2600" dirty="0"/>
              <a:t>Benefits to the Town of Hingham</a:t>
            </a:r>
          </a:p>
          <a:p>
            <a:pPr lvl="1">
              <a:buFont typeface="Wingdings" panose="05000000000000000000" pitchFamily="2" charset="2"/>
              <a:buChar char="q"/>
            </a:pPr>
            <a:r>
              <a:rPr lang="en-US" sz="2600" dirty="0"/>
              <a:t>Criteria to Determine Success of Implementation</a:t>
            </a:r>
          </a:p>
          <a:p>
            <a:pPr lvl="1">
              <a:buFont typeface="Wingdings" panose="05000000000000000000" pitchFamily="2" charset="2"/>
              <a:buChar char="q"/>
            </a:pPr>
            <a:r>
              <a:rPr lang="en-US" sz="2600" dirty="0"/>
              <a:t>Any Pertinent Additional Information</a:t>
            </a:r>
          </a:p>
          <a:p>
            <a:pPr lvl="1">
              <a:buFont typeface="Wingdings" panose="05000000000000000000" pitchFamily="2" charset="2"/>
              <a:buChar char="q"/>
            </a:pPr>
            <a:r>
              <a:rPr lang="en-US" sz="2600" dirty="0"/>
              <a:t>Control of Site</a:t>
            </a:r>
          </a:p>
          <a:p>
            <a:pPr lvl="1">
              <a:buFont typeface="Wingdings" panose="05000000000000000000" pitchFamily="2" charset="2"/>
              <a:buChar char="q"/>
            </a:pPr>
            <a:r>
              <a:rPr lang="en-US" sz="2600" dirty="0"/>
              <a:t>Further Needs and Actions</a:t>
            </a:r>
          </a:p>
          <a:p>
            <a:pPr lvl="1">
              <a:buFont typeface="Wingdings" panose="05000000000000000000" pitchFamily="2" charset="2"/>
              <a:buChar char="q"/>
            </a:pPr>
            <a:endParaRPr lang="en-US" sz="2600" dirty="0"/>
          </a:p>
          <a:p>
            <a:endParaRPr lang="en-US" dirty="0"/>
          </a:p>
        </p:txBody>
      </p:sp>
    </p:spTree>
    <p:extLst>
      <p:ext uri="{BB962C8B-B14F-4D97-AF65-F5344CB8AC3E}">
        <p14:creationId xmlns:p14="http://schemas.microsoft.com/office/powerpoint/2010/main" val="2438214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lstStyle/>
          <a:p>
            <a:pPr algn="ctr"/>
            <a:r>
              <a:rPr lang="en-US" dirty="0">
                <a:solidFill>
                  <a:schemeClr val="bg1"/>
                </a:solidFill>
              </a:rPr>
              <a:t>Additional Attachments</a:t>
            </a:r>
          </a:p>
        </p:txBody>
      </p:sp>
      <p:sp>
        <p:nvSpPr>
          <p:cNvPr id="3" name="Content Placeholder 2"/>
          <p:cNvSpPr>
            <a:spLocks noGrp="1"/>
          </p:cNvSpPr>
          <p:nvPr>
            <p:ph idx="1"/>
          </p:nvPr>
        </p:nvSpPr>
        <p:spPr/>
        <p:txBody>
          <a:bodyPr>
            <a:normAutofit fontScale="85000" lnSpcReduction="10000"/>
          </a:bodyPr>
          <a:lstStyle/>
          <a:p>
            <a:pPr marL="0" indent="0">
              <a:buNone/>
            </a:pPr>
            <a:r>
              <a:rPr lang="en-US" sz="2400" dirty="0"/>
              <a:t>Additional Attachments</a:t>
            </a:r>
          </a:p>
          <a:p>
            <a:pPr lvl="1">
              <a:buFont typeface="Wingdings" panose="05000000000000000000" pitchFamily="2" charset="2"/>
              <a:buChar char="q"/>
            </a:pPr>
            <a:r>
              <a:rPr lang="en-US" dirty="0"/>
              <a:t>Itemized quotes from three (3) vendors in the project field (provide date of preparation)</a:t>
            </a:r>
          </a:p>
          <a:p>
            <a:pPr lvl="1">
              <a:buFont typeface="Wingdings" panose="05000000000000000000" pitchFamily="2" charset="2"/>
              <a:buChar char="q"/>
            </a:pPr>
            <a:r>
              <a:rPr lang="en-US" dirty="0"/>
              <a:t>Maps, photographs, diagrams or other visual aids</a:t>
            </a:r>
          </a:p>
          <a:p>
            <a:pPr lvl="1">
              <a:buFont typeface="Wingdings" panose="05000000000000000000" pitchFamily="2" charset="2"/>
              <a:buChar char="q"/>
            </a:pPr>
            <a:r>
              <a:rPr lang="en-US" dirty="0"/>
              <a:t>Assessors map showing location of the Project</a:t>
            </a:r>
          </a:p>
          <a:p>
            <a:pPr lvl="1">
              <a:buFont typeface="Wingdings" panose="05000000000000000000" pitchFamily="2" charset="2"/>
              <a:buChar char="q"/>
            </a:pPr>
            <a:r>
              <a:rPr lang="en-US" dirty="0"/>
              <a:t>Documentation of any existing restrictions</a:t>
            </a:r>
          </a:p>
          <a:p>
            <a:pPr lvl="1">
              <a:buFont typeface="Wingdings" panose="05000000000000000000" pitchFamily="2" charset="2"/>
              <a:buChar char="q"/>
            </a:pPr>
            <a:r>
              <a:rPr lang="en-US" dirty="0"/>
              <a:t>Photographs of the site and any existing structures located on the site</a:t>
            </a:r>
          </a:p>
          <a:p>
            <a:pPr lvl="1">
              <a:buFont typeface="Wingdings" panose="05000000000000000000" pitchFamily="2" charset="2"/>
              <a:buChar char="q"/>
            </a:pPr>
            <a:r>
              <a:rPr lang="en-US" dirty="0"/>
              <a:t>Architectural Plans and specifications (new construction/renovation), maps, rendering, etc.</a:t>
            </a:r>
          </a:p>
          <a:p>
            <a:pPr lvl="1">
              <a:buFont typeface="Wingdings" panose="05000000000000000000" pitchFamily="2" charset="2"/>
              <a:buChar char="q"/>
            </a:pPr>
            <a:r>
              <a:rPr lang="en-US" dirty="0"/>
              <a:t>Historic structures report, existing conditions report</a:t>
            </a:r>
          </a:p>
          <a:p>
            <a:pPr lvl="1">
              <a:buFont typeface="Wingdings" panose="05000000000000000000" pitchFamily="2" charset="2"/>
              <a:buChar char="q"/>
            </a:pPr>
            <a:r>
              <a:rPr lang="en-US" dirty="0"/>
              <a:t>Names and addresses of project architects, contractors, consultants</a:t>
            </a:r>
          </a:p>
          <a:p>
            <a:pPr lvl="1">
              <a:buFont typeface="Wingdings" panose="05000000000000000000" pitchFamily="2" charset="2"/>
              <a:buChar char="q"/>
            </a:pPr>
            <a:r>
              <a:rPr lang="en-US" dirty="0"/>
              <a:t>Documentation explaining why your application may not follow certain Town or CPC guidelines</a:t>
            </a:r>
          </a:p>
          <a:p>
            <a:pPr lvl="1">
              <a:buFont typeface="Wingdings" panose="05000000000000000000" pitchFamily="2" charset="2"/>
              <a:buChar char="q"/>
            </a:pPr>
            <a:r>
              <a:rPr lang="en-US" dirty="0"/>
              <a:t>Certificate of Non-Collusion</a:t>
            </a:r>
          </a:p>
          <a:p>
            <a:pPr lvl="1">
              <a:buFont typeface="Wingdings" panose="05000000000000000000" pitchFamily="2" charset="2"/>
              <a:buChar char="q"/>
            </a:pPr>
            <a:r>
              <a:rPr lang="en-US" dirty="0"/>
              <a:t>If your project involves land acquisition, Land Acquisition Form</a:t>
            </a:r>
          </a:p>
          <a:p>
            <a:pPr lvl="1">
              <a:buFont typeface="Wingdings" panose="05000000000000000000" pitchFamily="2" charset="2"/>
              <a:buChar char="q"/>
            </a:pPr>
            <a:r>
              <a:rPr lang="en-US" dirty="0"/>
              <a:t>Any other information useful to the Committee to consider the project.</a:t>
            </a:r>
          </a:p>
          <a:p>
            <a:pPr lvl="1">
              <a:buFont typeface="Wingdings" panose="05000000000000000000" pitchFamily="2" charset="2"/>
              <a:buChar char="Ø"/>
            </a:pPr>
            <a:endParaRPr lang="en-US" sz="1600" dirty="0"/>
          </a:p>
          <a:p>
            <a:pPr lvl="1">
              <a:buFont typeface="Wingdings" panose="05000000000000000000" pitchFamily="2" charset="2"/>
              <a:buChar char="Ø"/>
            </a:pPr>
            <a:endParaRPr lang="en-US" sz="1600" dirty="0"/>
          </a:p>
          <a:p>
            <a:pPr lvl="1">
              <a:buFont typeface="Wingdings" panose="05000000000000000000" pitchFamily="2" charset="2"/>
              <a:buChar char="Ø"/>
            </a:pPr>
            <a:endParaRPr lang="en-US" sz="1600" dirty="0"/>
          </a:p>
          <a:p>
            <a:endParaRPr lang="en-US" dirty="0"/>
          </a:p>
        </p:txBody>
      </p:sp>
    </p:spTree>
    <p:extLst>
      <p:ext uri="{BB962C8B-B14F-4D97-AF65-F5344CB8AC3E}">
        <p14:creationId xmlns:p14="http://schemas.microsoft.com/office/powerpoint/2010/main" val="1045070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br>
              <a:rPr lang="en-US" dirty="0">
                <a:solidFill>
                  <a:schemeClr val="bg1"/>
                </a:solidFill>
              </a:rPr>
            </a:br>
            <a:br>
              <a:rPr lang="en-US" dirty="0">
                <a:solidFill>
                  <a:schemeClr val="bg1"/>
                </a:solidFill>
              </a:rPr>
            </a:br>
            <a:r>
              <a:rPr lang="en-US" dirty="0">
                <a:solidFill>
                  <a:schemeClr val="bg1"/>
                </a:solidFill>
              </a:rPr>
              <a:t>Project: 	“Pro Patria et Gloria” </a:t>
            </a:r>
            <a:br>
              <a:rPr lang="en-US" dirty="0">
                <a:solidFill>
                  <a:schemeClr val="bg1"/>
                </a:solidFill>
              </a:rPr>
            </a:br>
            <a:r>
              <a:rPr lang="en-US" dirty="0">
                <a:solidFill>
                  <a:schemeClr val="bg1"/>
                </a:solidFill>
              </a:rPr>
              <a:t>		War Memorial Restoration</a:t>
            </a:r>
            <a:br>
              <a:rPr lang="en-US" dirty="0">
                <a:solidFill>
                  <a:schemeClr val="bg1"/>
                </a:solidFill>
              </a:rPr>
            </a:b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normAutofit fontScale="62500" lnSpcReduction="20000"/>
          </a:bodyPr>
          <a:lstStyle/>
          <a:p>
            <a:pPr marL="0" indent="0">
              <a:buNone/>
            </a:pPr>
            <a:r>
              <a:rPr lang="en-US" dirty="0"/>
              <a:t>Applicant:	 Hingham Historical Commission</a:t>
            </a:r>
          </a:p>
          <a:p>
            <a:pPr marL="0" indent="0">
              <a:buNone/>
            </a:pPr>
            <a:r>
              <a:rPr lang="en-US" dirty="0"/>
              <a:t>Request:	$22,500</a:t>
            </a:r>
          </a:p>
          <a:p>
            <a:pPr marL="0" indent="0">
              <a:buNone/>
            </a:pPr>
            <a:r>
              <a:rPr lang="en-US" dirty="0"/>
              <a:t>Total Cost:	$22,500</a:t>
            </a:r>
          </a:p>
          <a:p>
            <a:pPr marL="0" indent="0">
              <a:buNone/>
            </a:pPr>
            <a:endParaRPr lang="en-US" sz="2000" dirty="0"/>
          </a:p>
          <a:p>
            <a:pPr marL="0" indent="0">
              <a:buNone/>
            </a:pPr>
            <a:r>
              <a:rPr lang="en-US" sz="3200" dirty="0"/>
              <a:t>Description:  Statue was vandalized with graffiti earlier in the year. It brought to attention the condition of the statue. Further research showed the las recoating was done in 2017. Typical lifespan of coating is 8 years.  Restoration will include:</a:t>
            </a:r>
          </a:p>
          <a:p>
            <a:r>
              <a:rPr lang="en-US" sz="3200" dirty="0"/>
              <a:t>Removal of degraded coating wax, </a:t>
            </a:r>
          </a:p>
          <a:p>
            <a:r>
              <a:rPr lang="en-US" sz="3200" dirty="0"/>
              <a:t>Spot patina in areas scratched, corroded and abraded to match colorations of adjacent surface</a:t>
            </a:r>
          </a:p>
          <a:p>
            <a:r>
              <a:rPr lang="en-US" sz="3200" dirty="0"/>
              <a:t>Recoat with Incralac using HVLP spray</a:t>
            </a:r>
          </a:p>
          <a:p>
            <a:r>
              <a:rPr lang="en-US" sz="3200" dirty="0"/>
              <a:t>Application of Butchers wax after coating has cured </a:t>
            </a:r>
          </a:p>
          <a:p>
            <a:pPr marL="0" indent="0">
              <a:buNone/>
            </a:pPr>
            <a:endParaRPr lang="en-US" dirty="0"/>
          </a:p>
          <a:p>
            <a:pPr marL="0" indent="0">
              <a:buNone/>
            </a:pPr>
            <a:r>
              <a:rPr lang="en-US" sz="1600" dirty="0">
                <a:hlinkClick r:id="rId2"/>
              </a:rPr>
              <a:t>https://www.hingham-ma.gov/DocumentCenter/View/26157</a:t>
            </a:r>
            <a:r>
              <a:rPr lang="en-US" sz="1600" dirty="0"/>
              <a:t> </a:t>
            </a:r>
          </a:p>
          <a:p>
            <a:endParaRPr lang="en-US" dirty="0"/>
          </a:p>
        </p:txBody>
      </p:sp>
    </p:spTree>
    <p:extLst>
      <p:ext uri="{BB962C8B-B14F-4D97-AF65-F5344CB8AC3E}">
        <p14:creationId xmlns:p14="http://schemas.microsoft.com/office/powerpoint/2010/main" val="2015347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br>
              <a:rPr lang="en-US" dirty="0">
                <a:solidFill>
                  <a:schemeClr val="bg1"/>
                </a:solidFill>
              </a:rPr>
            </a:br>
            <a:r>
              <a:rPr lang="en-US" dirty="0">
                <a:solidFill>
                  <a:schemeClr val="bg1"/>
                </a:solidFill>
              </a:rPr>
              <a:t>Project: 	19</a:t>
            </a:r>
            <a:r>
              <a:rPr lang="en-US" baseline="30000" dirty="0">
                <a:solidFill>
                  <a:schemeClr val="bg1"/>
                </a:solidFill>
              </a:rPr>
              <a:t>th</a:t>
            </a:r>
            <a:r>
              <a:rPr lang="en-US" dirty="0">
                <a:solidFill>
                  <a:schemeClr val="bg1"/>
                </a:solidFill>
              </a:rPr>
              <a:t> Century Steps Restoration </a:t>
            </a:r>
            <a:br>
              <a:rPr lang="en-US" dirty="0">
                <a:solidFill>
                  <a:schemeClr val="bg1"/>
                </a:solidFill>
              </a:rPr>
            </a:br>
            <a:r>
              <a:rPr lang="en-US" dirty="0">
                <a:solidFill>
                  <a:schemeClr val="bg1"/>
                </a:solidFill>
              </a:rPr>
              <a:t>		at the New North Church</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a:xfrm>
            <a:off x="838200" y="1825624"/>
            <a:ext cx="10515600" cy="4529455"/>
          </a:xfrm>
        </p:spPr>
        <p:txBody>
          <a:bodyPr>
            <a:normAutofit lnSpcReduction="10000"/>
          </a:bodyPr>
          <a:lstStyle/>
          <a:p>
            <a:pPr marL="0" indent="0">
              <a:buNone/>
            </a:pPr>
            <a:r>
              <a:rPr lang="en-US" dirty="0"/>
              <a:t>Applicant:	 New North Meeting House Corporation</a:t>
            </a:r>
          </a:p>
          <a:p>
            <a:pPr marL="0" indent="0">
              <a:buNone/>
            </a:pPr>
            <a:r>
              <a:rPr lang="en-US" dirty="0"/>
              <a:t>Request:	$20,000</a:t>
            </a:r>
          </a:p>
          <a:p>
            <a:pPr marL="0" indent="0">
              <a:buNone/>
            </a:pPr>
            <a:r>
              <a:rPr lang="en-US" dirty="0"/>
              <a:t>Total Cost:	$30,000</a:t>
            </a:r>
          </a:p>
          <a:p>
            <a:pPr marL="0" indent="0">
              <a:buNone/>
            </a:pPr>
            <a:endParaRPr lang="en-US" sz="2000" dirty="0"/>
          </a:p>
          <a:p>
            <a:pPr marL="0" indent="0">
              <a:buNone/>
            </a:pPr>
            <a:r>
              <a:rPr lang="en-US" sz="2000" dirty="0"/>
              <a:t>Description:</a:t>
            </a:r>
          </a:p>
          <a:p>
            <a:pPr marL="0" indent="0">
              <a:buNone/>
            </a:pPr>
            <a:r>
              <a:rPr lang="en-US" sz="2000" dirty="0"/>
              <a:t>With the Lincoln House opening and the Old Ordinary restoration, Fountain Square is emerging as the hub of Hingham’s historic quarter. Request is to rebuild the steps that existed in front of the New North Meeting House in the 19</a:t>
            </a:r>
            <a:r>
              <a:rPr lang="en-US" sz="2000" baseline="30000" dirty="0"/>
              <a:t>th</a:t>
            </a:r>
            <a:r>
              <a:rPr lang="en-US" sz="2000" dirty="0"/>
              <a:t> century restoring the historic streetscape.</a:t>
            </a:r>
          </a:p>
          <a:p>
            <a:pPr marL="0" indent="0">
              <a:buNone/>
            </a:pPr>
            <a:r>
              <a:rPr lang="en-US" sz="2000" dirty="0"/>
              <a:t>Plans include 5-6 Granite steps with wrought iron railings connecting sidewalk on North Street to the new Meeting House Lawn that is part of the redesign of the intersection recently approved by the Select Board. </a:t>
            </a:r>
          </a:p>
          <a:p>
            <a:pPr marL="0" indent="0">
              <a:buNone/>
            </a:pPr>
            <a:endParaRPr lang="en-US" sz="2000" dirty="0"/>
          </a:p>
          <a:p>
            <a:pPr marL="0" indent="0">
              <a:buNone/>
            </a:pPr>
            <a:r>
              <a:rPr lang="en-US" sz="1100" dirty="0">
                <a:hlinkClick r:id="rId2"/>
              </a:rPr>
              <a:t>https://www.hingham-ma.gov/DocumentCenter/View/26142</a:t>
            </a:r>
            <a:endParaRPr lang="en-US" sz="11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dirty="0"/>
          </a:p>
          <a:p>
            <a:endParaRPr lang="en-US" dirty="0"/>
          </a:p>
        </p:txBody>
      </p:sp>
    </p:spTree>
    <p:extLst>
      <p:ext uri="{BB962C8B-B14F-4D97-AF65-F5344CB8AC3E}">
        <p14:creationId xmlns:p14="http://schemas.microsoft.com/office/powerpoint/2010/main" val="2391381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br>
              <a:rPr lang="en-US" dirty="0">
                <a:solidFill>
                  <a:schemeClr val="bg1"/>
                </a:solidFill>
              </a:rPr>
            </a:br>
            <a:r>
              <a:rPr lang="en-US" dirty="0">
                <a:solidFill>
                  <a:schemeClr val="bg1"/>
                </a:solidFill>
              </a:rPr>
              <a:t>Project:  Lincoln Street, 19</a:t>
            </a:r>
            <a:r>
              <a:rPr lang="en-US" baseline="30000" dirty="0">
                <a:solidFill>
                  <a:schemeClr val="bg1"/>
                </a:solidFill>
              </a:rPr>
              <a:t>th</a:t>
            </a:r>
            <a:r>
              <a:rPr lang="en-US" dirty="0">
                <a:solidFill>
                  <a:schemeClr val="bg1"/>
                </a:solidFill>
              </a:rPr>
              <a:t> Century Step              			Restoration</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lstStyle/>
          <a:p>
            <a:pPr marL="0" indent="0">
              <a:buNone/>
            </a:pPr>
            <a:r>
              <a:rPr lang="en-US" dirty="0"/>
              <a:t>Applicant:	 Town of Hingham Department of Public Works</a:t>
            </a:r>
          </a:p>
          <a:p>
            <a:pPr marL="0" indent="0">
              <a:buNone/>
            </a:pPr>
            <a:r>
              <a:rPr lang="en-US" dirty="0"/>
              <a:t>Request:	$20,000</a:t>
            </a:r>
          </a:p>
          <a:p>
            <a:pPr marL="0" indent="0">
              <a:buNone/>
            </a:pPr>
            <a:r>
              <a:rPr lang="en-US" dirty="0"/>
              <a:t>Total Cost:	$30.000	</a:t>
            </a:r>
          </a:p>
          <a:p>
            <a:pPr marL="0" indent="0">
              <a:buNone/>
            </a:pPr>
            <a:endParaRPr lang="en-US" sz="2000" dirty="0"/>
          </a:p>
          <a:p>
            <a:pPr marL="0" indent="0">
              <a:buNone/>
            </a:pPr>
            <a:r>
              <a:rPr lang="en-US" sz="2000" dirty="0"/>
              <a:t>Description:</a:t>
            </a:r>
          </a:p>
          <a:p>
            <a:pPr marL="0" indent="0">
              <a:buNone/>
            </a:pPr>
            <a:r>
              <a:rPr lang="en-US" sz="2000" dirty="0"/>
              <a:t>Installation of 5-6 granite steps with wrought iron railings connecting the sidewalk on North Street to “elevated” Lincoln Street sidewalk/NNMH lawn. </a:t>
            </a:r>
          </a:p>
          <a:p>
            <a:pPr marL="0" indent="0">
              <a:buNone/>
            </a:pPr>
            <a:r>
              <a:rPr lang="en-US" sz="2000" dirty="0"/>
              <a:t>(other activity in the area: Lincoln House Opening, Old Ordinary restoration, Fountain Square redesign)</a:t>
            </a:r>
          </a:p>
          <a:p>
            <a:pPr marL="0" indent="0">
              <a:buNone/>
            </a:pPr>
            <a:endParaRPr lang="en-US" sz="2000" dirty="0"/>
          </a:p>
          <a:p>
            <a:r>
              <a:rPr lang="en-US" sz="1100" dirty="0">
                <a:hlinkClick r:id="rId2"/>
              </a:rPr>
              <a:t>https://www.hingham-ma.gov/DocumentCenter/View/26149</a:t>
            </a:r>
            <a:r>
              <a:rPr lang="en-US" sz="1100" dirty="0"/>
              <a:t> </a:t>
            </a:r>
          </a:p>
        </p:txBody>
      </p:sp>
    </p:spTree>
    <p:extLst>
      <p:ext uri="{BB962C8B-B14F-4D97-AF65-F5344CB8AC3E}">
        <p14:creationId xmlns:p14="http://schemas.microsoft.com/office/powerpoint/2010/main" val="2724458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br>
              <a:rPr lang="en-US" dirty="0">
                <a:solidFill>
                  <a:schemeClr val="bg1"/>
                </a:solidFill>
              </a:rPr>
            </a:br>
            <a:r>
              <a:rPr lang="en-US" dirty="0">
                <a:solidFill>
                  <a:schemeClr val="bg1"/>
                </a:solidFill>
              </a:rPr>
              <a:t>Project: GAR Hall Elevator Replacement</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lstStyle/>
          <a:p>
            <a:pPr marL="0" indent="0">
              <a:buNone/>
            </a:pPr>
            <a:r>
              <a:rPr lang="en-US" dirty="0"/>
              <a:t>Applicant:	 Town of Hingham, Veterans Services</a:t>
            </a:r>
          </a:p>
          <a:p>
            <a:pPr marL="0" indent="0">
              <a:buNone/>
            </a:pPr>
            <a:r>
              <a:rPr lang="en-US" dirty="0"/>
              <a:t>Request:	$151,500	</a:t>
            </a:r>
          </a:p>
          <a:p>
            <a:pPr marL="0" indent="0">
              <a:buNone/>
            </a:pPr>
            <a:r>
              <a:rPr lang="en-US" dirty="0"/>
              <a:t>Total Cost:	$151,500	</a:t>
            </a:r>
          </a:p>
          <a:p>
            <a:pPr marL="0" indent="0">
              <a:buNone/>
            </a:pPr>
            <a:endParaRPr lang="en-US" sz="2000" dirty="0"/>
          </a:p>
          <a:p>
            <a:pPr marL="0" indent="0">
              <a:buNone/>
            </a:pPr>
            <a:r>
              <a:rPr lang="en-US" sz="2000" dirty="0"/>
              <a:t>Description:</a:t>
            </a:r>
          </a:p>
          <a:p>
            <a:pPr marL="0" indent="0">
              <a:buNone/>
            </a:pPr>
            <a:endParaRPr lang="en-US" sz="2000" dirty="0"/>
          </a:p>
          <a:p>
            <a:pPr marL="0" indent="0">
              <a:buNone/>
            </a:pPr>
            <a:r>
              <a:rPr lang="en-US" sz="2000" dirty="0"/>
              <a:t>GAR Hall elevator breaks down requiring regular repair. Request is to replace the elevator for ADA compliance. </a:t>
            </a:r>
          </a:p>
          <a:p>
            <a:pPr marL="0" indent="0">
              <a:buNone/>
            </a:pPr>
            <a:endParaRPr lang="en-US" sz="2000" dirty="0"/>
          </a:p>
          <a:p>
            <a:r>
              <a:rPr lang="en-US" sz="1100" dirty="0"/>
              <a:t>https://www.hingham-ma.gov/DocumentCenter/View/26203</a:t>
            </a:r>
          </a:p>
        </p:txBody>
      </p:sp>
    </p:spTree>
    <p:extLst>
      <p:ext uri="{BB962C8B-B14F-4D97-AF65-F5344CB8AC3E}">
        <p14:creationId xmlns:p14="http://schemas.microsoft.com/office/powerpoint/2010/main" val="32925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br>
              <a:rPr lang="en-US" dirty="0">
                <a:solidFill>
                  <a:schemeClr val="bg1"/>
                </a:solidFill>
              </a:rPr>
            </a:br>
            <a:r>
              <a:rPr lang="en-US" dirty="0">
                <a:solidFill>
                  <a:schemeClr val="bg1"/>
                </a:solidFill>
              </a:rPr>
              <a:t>Project:  Thaxter Park -Roof Replacement</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a:t>Applicant:	Hingham Housing Authority</a:t>
            </a:r>
          </a:p>
          <a:p>
            <a:pPr marL="0" indent="0">
              <a:buNone/>
            </a:pPr>
            <a:r>
              <a:rPr lang="en-US" dirty="0"/>
              <a:t>Request:	$299,572.00</a:t>
            </a:r>
          </a:p>
          <a:p>
            <a:pPr marL="0" indent="0">
              <a:buNone/>
            </a:pPr>
            <a:r>
              <a:rPr lang="en-US" dirty="0"/>
              <a:t>Total Cost:	$599,144.00</a:t>
            </a:r>
          </a:p>
          <a:p>
            <a:pPr marL="0" indent="0">
              <a:buNone/>
            </a:pPr>
            <a:endParaRPr lang="en-US" sz="2000" dirty="0"/>
          </a:p>
          <a:p>
            <a:pPr marL="0" indent="0">
              <a:buNone/>
            </a:pPr>
            <a:r>
              <a:rPr lang="en-US" sz="2200" dirty="0"/>
              <a:t>Remove and Install new 30 year asphalt roof shingle system, gutters and downspouts on 8 buildings. The project cost was determined using the MA State capital planning system and recent roof replacements already conducted by the Housing Authority.</a:t>
            </a:r>
          </a:p>
          <a:p>
            <a:pPr marL="0" indent="0">
              <a:buNone/>
            </a:pPr>
            <a:endParaRPr lang="en-US" sz="2200" dirty="0"/>
          </a:p>
          <a:p>
            <a:pPr marL="0" indent="0">
              <a:buNone/>
            </a:pPr>
            <a:r>
              <a:rPr lang="en-US" sz="2200" dirty="0"/>
              <a:t>Should grant be awarded applicant will apply for a matching grant from EOHLC (Executive Office of Housing and Livable Communities) under the High Leverage Asset Preservation Program.</a:t>
            </a:r>
          </a:p>
          <a:p>
            <a:pPr marL="0" indent="0">
              <a:buNone/>
            </a:pPr>
            <a:endParaRPr lang="en-US" sz="2200" dirty="0"/>
          </a:p>
          <a:p>
            <a:pPr marL="0" indent="0">
              <a:buNone/>
            </a:pPr>
            <a:r>
              <a:rPr lang="en-US" sz="1200" dirty="0">
                <a:hlinkClick r:id="rId2"/>
              </a:rPr>
              <a:t>https://www.hingham-ma.gov/DocumentCenter/View/26153</a:t>
            </a:r>
            <a:r>
              <a:rPr lang="en-US" sz="1200" dirty="0"/>
              <a:t> </a:t>
            </a:r>
          </a:p>
          <a:p>
            <a:endParaRPr lang="en-US" dirty="0"/>
          </a:p>
        </p:txBody>
      </p:sp>
    </p:spTree>
    <p:extLst>
      <p:ext uri="{BB962C8B-B14F-4D97-AF65-F5344CB8AC3E}">
        <p14:creationId xmlns:p14="http://schemas.microsoft.com/office/powerpoint/2010/main" val="4168922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br>
              <a:rPr lang="en-US" dirty="0">
                <a:solidFill>
                  <a:schemeClr val="bg1"/>
                </a:solidFill>
              </a:rPr>
            </a:br>
            <a:r>
              <a:rPr lang="en-US" dirty="0">
                <a:solidFill>
                  <a:schemeClr val="bg1"/>
                </a:solidFill>
              </a:rPr>
              <a:t>Project:  Basketball Court Restoration </a:t>
            </a:r>
            <a:br>
              <a:rPr lang="en-US" dirty="0">
                <a:solidFill>
                  <a:schemeClr val="bg1"/>
                </a:solidFill>
              </a:rPr>
            </a:br>
            <a:r>
              <a:rPr lang="en-US" dirty="0">
                <a:solidFill>
                  <a:schemeClr val="bg1"/>
                </a:solidFill>
              </a:rPr>
              <a:t>		at Plymouth River School</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normAutofit/>
          </a:bodyPr>
          <a:lstStyle/>
          <a:p>
            <a:pPr marL="0" indent="0">
              <a:buNone/>
            </a:pPr>
            <a:r>
              <a:rPr lang="en-US" dirty="0"/>
              <a:t>Applicant:	 Hingham Recreation </a:t>
            </a:r>
          </a:p>
          <a:p>
            <a:pPr marL="0" indent="0">
              <a:buNone/>
            </a:pPr>
            <a:r>
              <a:rPr lang="en-US" dirty="0"/>
              <a:t>Request:	$350,000</a:t>
            </a:r>
          </a:p>
          <a:p>
            <a:pPr marL="0" indent="0">
              <a:buNone/>
            </a:pPr>
            <a:r>
              <a:rPr lang="en-US" dirty="0"/>
              <a:t>Total Cost:	$350,000</a:t>
            </a:r>
          </a:p>
          <a:p>
            <a:pPr marL="0" indent="0">
              <a:buNone/>
            </a:pPr>
            <a:endParaRPr lang="en-US" sz="2000" dirty="0"/>
          </a:p>
          <a:p>
            <a:pPr marL="0" indent="0">
              <a:buNone/>
            </a:pPr>
            <a:r>
              <a:rPr lang="en-US" sz="2000" dirty="0"/>
              <a:t>Description:  Re-construct the court surface and make necessary roof structure repairs. </a:t>
            </a:r>
          </a:p>
          <a:p>
            <a:pPr marL="0" indent="0">
              <a:buNone/>
            </a:pPr>
            <a:endParaRPr lang="en-US" dirty="0"/>
          </a:p>
          <a:p>
            <a:endParaRPr lang="en-US" dirty="0"/>
          </a:p>
          <a:p>
            <a:endParaRPr lang="en-US" dirty="0"/>
          </a:p>
          <a:p>
            <a:r>
              <a:rPr lang="en-US" sz="1100" dirty="0">
                <a:hlinkClick r:id="rId2"/>
              </a:rPr>
              <a:t>https://www.hingham-ma.gov/DocumentCenter/View/26154</a:t>
            </a:r>
            <a:r>
              <a:rPr lang="en-US" sz="1100" dirty="0"/>
              <a:t> </a:t>
            </a:r>
          </a:p>
        </p:txBody>
      </p:sp>
    </p:spTree>
    <p:extLst>
      <p:ext uri="{BB962C8B-B14F-4D97-AF65-F5344CB8AC3E}">
        <p14:creationId xmlns:p14="http://schemas.microsoft.com/office/powerpoint/2010/main" val="638748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br>
              <a:rPr lang="en-US" dirty="0">
                <a:solidFill>
                  <a:schemeClr val="bg1"/>
                </a:solidFill>
              </a:rPr>
            </a:br>
            <a:r>
              <a:rPr lang="en-US" dirty="0">
                <a:solidFill>
                  <a:schemeClr val="bg1"/>
                </a:solidFill>
              </a:rPr>
              <a:t>Project:	Community Center </a:t>
            </a:r>
            <a:br>
              <a:rPr lang="en-US" dirty="0">
                <a:solidFill>
                  <a:schemeClr val="bg1"/>
                </a:solidFill>
              </a:rPr>
            </a:br>
            <a:r>
              <a:rPr lang="en-US" dirty="0">
                <a:solidFill>
                  <a:schemeClr val="bg1"/>
                </a:solidFill>
              </a:rPr>
              <a:t>		Preservation and Restoration Project</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a:t>Applicant:	 Hingham Community Center/John Thaxter House</a:t>
            </a:r>
          </a:p>
          <a:p>
            <a:pPr marL="0" indent="0">
              <a:buNone/>
            </a:pPr>
            <a:r>
              <a:rPr lang="en-US" dirty="0"/>
              <a:t>Request:	$307,000</a:t>
            </a:r>
          </a:p>
          <a:p>
            <a:pPr marL="0" indent="0">
              <a:buNone/>
            </a:pPr>
            <a:r>
              <a:rPr lang="en-US" dirty="0"/>
              <a:t>Total Cost:	$327,000</a:t>
            </a:r>
          </a:p>
          <a:p>
            <a:pPr marL="0" indent="0">
              <a:buNone/>
            </a:pPr>
            <a:endParaRPr lang="en-US" sz="2000" dirty="0"/>
          </a:p>
          <a:p>
            <a:pPr marL="0" indent="0">
              <a:buNone/>
            </a:pPr>
            <a:r>
              <a:rPr lang="en-US" sz="2000" dirty="0"/>
              <a:t>Description:</a:t>
            </a:r>
          </a:p>
          <a:p>
            <a:pPr marL="0" indent="0">
              <a:buNone/>
            </a:pPr>
            <a:r>
              <a:rPr lang="en-US" sz="2000" dirty="0"/>
              <a:t>To ensure the building's continued use and historical integrity, we are prioritizing a series of capital improvement projects. These efforts are designed to maintain the buildings safety, functionality and historical character, enabling the Hingham Community Center to provide diverse and vibrant programming as well as offering event space for years to come. Proposed projects are listed in order of priority on attachment. </a:t>
            </a:r>
          </a:p>
          <a:p>
            <a:pPr marL="0" indent="0">
              <a:buNone/>
            </a:pPr>
            <a:endParaRPr lang="en-US" sz="2000" dirty="0"/>
          </a:p>
          <a:p>
            <a:r>
              <a:rPr lang="en-US" sz="1100" dirty="0">
                <a:hlinkClick r:id="rId2"/>
              </a:rPr>
              <a:t>https://www.hingham-ma.gov/DocumentCenter/View/26155</a:t>
            </a:r>
            <a:r>
              <a:rPr lang="en-US" sz="1100" dirty="0"/>
              <a:t> </a:t>
            </a:r>
          </a:p>
          <a:p>
            <a:endParaRPr lang="en-US" dirty="0"/>
          </a:p>
        </p:txBody>
      </p:sp>
    </p:spTree>
    <p:extLst>
      <p:ext uri="{BB962C8B-B14F-4D97-AF65-F5344CB8AC3E}">
        <p14:creationId xmlns:p14="http://schemas.microsoft.com/office/powerpoint/2010/main" val="904473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rmAutofit fontScale="90000"/>
          </a:bodyPr>
          <a:lstStyle/>
          <a:p>
            <a:br>
              <a:rPr lang="en-US" dirty="0">
                <a:solidFill>
                  <a:schemeClr val="bg1"/>
                </a:solidFill>
              </a:rPr>
            </a:br>
            <a:r>
              <a:rPr lang="en-US" dirty="0">
                <a:solidFill>
                  <a:schemeClr val="bg1"/>
                </a:solidFill>
              </a:rPr>
              <a:t>Project:	Community Center </a:t>
            </a:r>
            <a:br>
              <a:rPr lang="en-US" dirty="0">
                <a:solidFill>
                  <a:schemeClr val="bg1"/>
                </a:solidFill>
              </a:rPr>
            </a:br>
            <a:r>
              <a:rPr lang="en-US" dirty="0">
                <a:solidFill>
                  <a:schemeClr val="bg1"/>
                </a:solidFill>
              </a:rPr>
              <a:t>		Preservation and Restoration Project</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a:xfrm>
            <a:off x="838200" y="1825624"/>
            <a:ext cx="10515600" cy="4452775"/>
          </a:xfrm>
        </p:spPr>
        <p:txBody>
          <a:bodyPr>
            <a:normAutofit fontScale="77500" lnSpcReduction="20000"/>
          </a:bodyPr>
          <a:lstStyle/>
          <a:p>
            <a:pPr>
              <a:lnSpc>
                <a:spcPct val="170000"/>
              </a:lnSpc>
              <a:spcBef>
                <a:spcPts val="0"/>
              </a:spcBef>
            </a:pPr>
            <a:r>
              <a:rPr lang="en-US" sz="2200" dirty="0"/>
              <a:t>Renovation of Two Second-Floor Restrooms </a:t>
            </a:r>
          </a:p>
          <a:p>
            <a:pPr>
              <a:lnSpc>
                <a:spcPct val="170000"/>
              </a:lnSpc>
              <a:spcBef>
                <a:spcPts val="0"/>
              </a:spcBef>
            </a:pPr>
            <a:r>
              <a:rPr lang="en-US" sz="2200" dirty="0"/>
              <a:t>Restoration of the Central Street-Facing Exterior </a:t>
            </a:r>
          </a:p>
          <a:p>
            <a:pPr>
              <a:lnSpc>
                <a:spcPct val="170000"/>
              </a:lnSpc>
              <a:spcBef>
                <a:spcPts val="0"/>
              </a:spcBef>
            </a:pPr>
            <a:r>
              <a:rPr lang="en-US" sz="2200" dirty="0"/>
              <a:t>Restoration of the Central Street-Facing Exterior </a:t>
            </a:r>
          </a:p>
          <a:p>
            <a:pPr>
              <a:lnSpc>
                <a:spcPct val="170000"/>
              </a:lnSpc>
              <a:spcBef>
                <a:spcPts val="0"/>
              </a:spcBef>
            </a:pPr>
            <a:r>
              <a:rPr lang="en-US" sz="2200" dirty="0"/>
              <a:t>Structural Repairs and Historical Restoration of the Front and Side Portico Entrances </a:t>
            </a:r>
          </a:p>
          <a:p>
            <a:pPr>
              <a:lnSpc>
                <a:spcPct val="170000"/>
              </a:lnSpc>
              <a:spcBef>
                <a:spcPts val="0"/>
              </a:spcBef>
            </a:pPr>
            <a:r>
              <a:rPr lang="en-US" sz="2200" dirty="0"/>
              <a:t>Update of Two Lower-Level Restrooms </a:t>
            </a:r>
          </a:p>
          <a:p>
            <a:pPr>
              <a:lnSpc>
                <a:spcPct val="170000"/>
              </a:lnSpc>
              <a:spcBef>
                <a:spcPts val="0"/>
              </a:spcBef>
            </a:pPr>
            <a:r>
              <a:rPr lang="en-US" sz="2200" dirty="0"/>
              <a:t>Removal and Replacement of Rear Vinyl Siding with Cedar Shingles </a:t>
            </a:r>
          </a:p>
          <a:p>
            <a:pPr>
              <a:lnSpc>
                <a:spcPct val="170000"/>
              </a:lnSpc>
              <a:spcBef>
                <a:spcPts val="0"/>
              </a:spcBef>
            </a:pPr>
            <a:r>
              <a:rPr lang="en-US" sz="2200" dirty="0"/>
              <a:t>Repointing of Five Chimneys and Fireplaces </a:t>
            </a:r>
          </a:p>
          <a:p>
            <a:pPr>
              <a:lnSpc>
                <a:spcPct val="170000"/>
              </a:lnSpc>
              <a:spcBef>
                <a:spcPts val="0"/>
              </a:spcBef>
            </a:pPr>
            <a:r>
              <a:rPr lang="en-US" sz="2200" dirty="0"/>
              <a:t>Installation of Acoustical Panels in the Ballroom</a:t>
            </a:r>
          </a:p>
          <a:p>
            <a:pPr>
              <a:lnSpc>
                <a:spcPct val="170000"/>
              </a:lnSpc>
              <a:spcBef>
                <a:spcPts val="0"/>
              </a:spcBef>
            </a:pPr>
            <a:r>
              <a:rPr lang="en-US" sz="2200" dirty="0"/>
              <a:t>Interior Painting</a:t>
            </a:r>
          </a:p>
          <a:p>
            <a:pPr marL="0" indent="0">
              <a:lnSpc>
                <a:spcPct val="160000"/>
              </a:lnSpc>
              <a:spcBef>
                <a:spcPts val="0"/>
              </a:spcBef>
              <a:buNone/>
            </a:pPr>
            <a:r>
              <a:rPr lang="en-US" sz="2000" dirty="0"/>
              <a:t>				</a:t>
            </a:r>
            <a:r>
              <a:rPr lang="en-US" sz="3200" dirty="0"/>
              <a:t>		 </a:t>
            </a:r>
            <a:endParaRPr lang="en-US" dirty="0"/>
          </a:p>
        </p:txBody>
      </p:sp>
    </p:spTree>
    <p:extLst>
      <p:ext uri="{BB962C8B-B14F-4D97-AF65-F5344CB8AC3E}">
        <p14:creationId xmlns:p14="http://schemas.microsoft.com/office/powerpoint/2010/main" val="24729062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727</TotalTime>
  <Words>1269</Words>
  <Application>Microsoft Office PowerPoint</Application>
  <PresentationFormat>Widescreen</PresentationFormat>
  <Paragraphs>153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Wingdings</vt:lpstr>
      <vt:lpstr>Office Theme</vt:lpstr>
      <vt:lpstr>AGENDA</vt:lpstr>
      <vt:lpstr>  Project:  “Pro Patria et Gloria”    War Memorial Restoration  </vt:lpstr>
      <vt:lpstr> Project:  19th Century Steps Restoration    at the New North Church </vt:lpstr>
      <vt:lpstr> Project:  Lincoln Street, 19th Century Step                 Restoration </vt:lpstr>
      <vt:lpstr> Project: GAR Hall Elevator Replacement </vt:lpstr>
      <vt:lpstr> Project:  Thaxter Park -Roof Replacement </vt:lpstr>
      <vt:lpstr> Project:  Basketball Court Restoration    at Plymouth River School </vt:lpstr>
      <vt:lpstr> Project: Community Center    Preservation and Restoration Project </vt:lpstr>
      <vt:lpstr> Project: Community Center    Preservation and Restoration Project </vt:lpstr>
      <vt:lpstr> Project: HAHT Opportunity Fund </vt:lpstr>
      <vt:lpstr>Next Steps</vt:lpstr>
      <vt:lpstr>Application Documentation</vt:lpstr>
      <vt:lpstr>Application Documentation continued</vt:lpstr>
      <vt:lpstr>Additional Attachments</vt:lpstr>
    </vt:vector>
  </TitlesOfParts>
  <Company>Town of Hingham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Preservation Committee</dc:title>
  <dc:creator>Sjostedt, Paula</dc:creator>
  <cp:lastModifiedBy>Nancy MacDonald</cp:lastModifiedBy>
  <cp:revision>51</cp:revision>
  <dcterms:created xsi:type="dcterms:W3CDTF">2025-08-18T16:20:16Z</dcterms:created>
  <dcterms:modified xsi:type="dcterms:W3CDTF">2025-09-17T22:22:25Z</dcterms:modified>
</cp:coreProperties>
</file>