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78" r:id="rId3"/>
    <p:sldId id="270" r:id="rId4"/>
    <p:sldId id="274" r:id="rId5"/>
    <p:sldId id="276" r:id="rId6"/>
    <p:sldId id="272" r:id="rId7"/>
    <p:sldId id="275" r:id="rId8"/>
    <p:sldId id="267" r:id="rId9"/>
    <p:sldId id="277" r:id="rId10"/>
    <p:sldId id="271" r:id="rId11"/>
    <p:sldId id="273" r:id="rId12"/>
    <p:sldId id="279"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EEF"/>
    <a:srgbClr val="EAEFF7"/>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3E165B-FBA1-4C3A-A78E-3A6FEB313CFF}" v="16" dt="2025-10-22T01:18:02.9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3" d="100"/>
          <a:sy n="83" d="100"/>
        </p:scale>
        <p:origin x="6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ncy MacDonald" userId="961c7fcba693554e" providerId="LiveId" clId="{6BED987C-4E4A-4D9B-AFCD-A39507C3DB99}"/>
    <pc:docChg chg="undo custSel addSld delSld modSld sldOrd">
      <pc:chgData name="Nancy MacDonald" userId="961c7fcba693554e" providerId="LiveId" clId="{6BED987C-4E4A-4D9B-AFCD-A39507C3DB99}" dt="2025-10-22T01:24:24.259" v="1894" actId="403"/>
      <pc:docMkLst>
        <pc:docMk/>
      </pc:docMkLst>
      <pc:sldChg chg="modSp mod">
        <pc:chgData name="Nancy MacDonald" userId="961c7fcba693554e" providerId="LiveId" clId="{6BED987C-4E4A-4D9B-AFCD-A39507C3DB99}" dt="2025-10-21T20:47:32.372" v="827" actId="20577"/>
        <pc:sldMkLst>
          <pc:docMk/>
          <pc:sldMk cId="3563114482" sldId="261"/>
        </pc:sldMkLst>
        <pc:spChg chg="mod">
          <ac:chgData name="Nancy MacDonald" userId="961c7fcba693554e" providerId="LiveId" clId="{6BED987C-4E4A-4D9B-AFCD-A39507C3DB99}" dt="2025-10-21T20:47:32.372" v="827" actId="20577"/>
          <ac:spMkLst>
            <pc:docMk/>
            <pc:sldMk cId="3563114482" sldId="261"/>
            <ac:spMk id="3" creationId="{00000000-0000-0000-0000-000000000000}"/>
          </ac:spMkLst>
        </pc:spChg>
      </pc:sldChg>
      <pc:sldChg chg="del">
        <pc:chgData name="Nancy MacDonald" userId="961c7fcba693554e" providerId="LiveId" clId="{6BED987C-4E4A-4D9B-AFCD-A39507C3DB99}" dt="2025-10-21T21:04:41.756" v="1157" actId="47"/>
        <pc:sldMkLst>
          <pc:docMk/>
          <pc:sldMk cId="1045070576" sldId="262"/>
        </pc:sldMkLst>
      </pc:sldChg>
      <pc:sldChg chg="del">
        <pc:chgData name="Nancy MacDonald" userId="961c7fcba693554e" providerId="LiveId" clId="{6BED987C-4E4A-4D9B-AFCD-A39507C3DB99}" dt="2025-10-21T21:04:40.283" v="1156" actId="47"/>
        <pc:sldMkLst>
          <pc:docMk/>
          <pc:sldMk cId="517887976" sldId="264"/>
        </pc:sldMkLst>
      </pc:sldChg>
      <pc:sldChg chg="del">
        <pc:chgData name="Nancy MacDonald" userId="961c7fcba693554e" providerId="LiveId" clId="{6BED987C-4E4A-4D9B-AFCD-A39507C3DB99}" dt="2025-10-21T21:04:42.798" v="1158" actId="47"/>
        <pc:sldMkLst>
          <pc:docMk/>
          <pc:sldMk cId="2438214408" sldId="265"/>
        </pc:sldMkLst>
      </pc:sldChg>
      <pc:sldChg chg="modSp mod ord">
        <pc:chgData name="Nancy MacDonald" userId="961c7fcba693554e" providerId="LiveId" clId="{6BED987C-4E4A-4D9B-AFCD-A39507C3DB99}" dt="2025-10-22T01:04:24.137" v="1821"/>
        <pc:sldMkLst>
          <pc:docMk/>
          <pc:sldMk cId="4168922000" sldId="267"/>
        </pc:sldMkLst>
        <pc:spChg chg="mod">
          <ac:chgData name="Nancy MacDonald" userId="961c7fcba693554e" providerId="LiveId" clId="{6BED987C-4E4A-4D9B-AFCD-A39507C3DB99}" dt="2025-10-21T23:29:24.740" v="1298" actId="33524"/>
          <ac:spMkLst>
            <pc:docMk/>
            <pc:sldMk cId="4168922000" sldId="267"/>
            <ac:spMk id="3" creationId="{00000000-0000-0000-0000-000000000000}"/>
          </ac:spMkLst>
        </pc:spChg>
      </pc:sldChg>
      <pc:sldChg chg="addSp modSp mod">
        <pc:chgData name="Nancy MacDonald" userId="961c7fcba693554e" providerId="LiveId" clId="{6BED987C-4E4A-4D9B-AFCD-A39507C3DB99}" dt="2025-10-22T01:24:24.259" v="1894" actId="403"/>
        <pc:sldMkLst>
          <pc:docMk/>
          <pc:sldMk cId="3930948121" sldId="269"/>
        </pc:sldMkLst>
        <pc:spChg chg="mod">
          <ac:chgData name="Nancy MacDonald" userId="961c7fcba693554e" providerId="LiveId" clId="{6BED987C-4E4A-4D9B-AFCD-A39507C3DB99}" dt="2025-10-21T21:06:22.887" v="1193" actId="20577"/>
          <ac:spMkLst>
            <pc:docMk/>
            <pc:sldMk cId="3930948121" sldId="269"/>
            <ac:spMk id="2" creationId="{00000000-0000-0000-0000-000000000000}"/>
          </ac:spMkLst>
        </pc:spChg>
        <pc:spChg chg="mod">
          <ac:chgData name="Nancy MacDonald" userId="961c7fcba693554e" providerId="LiveId" clId="{6BED987C-4E4A-4D9B-AFCD-A39507C3DB99}" dt="2025-10-21T21:06:46.438" v="1195" actId="5793"/>
          <ac:spMkLst>
            <pc:docMk/>
            <pc:sldMk cId="3930948121" sldId="269"/>
            <ac:spMk id="3" creationId="{00000000-0000-0000-0000-000000000000}"/>
          </ac:spMkLst>
        </pc:spChg>
        <pc:spChg chg="add mod">
          <ac:chgData name="Nancy MacDonald" userId="961c7fcba693554e" providerId="LiveId" clId="{6BED987C-4E4A-4D9B-AFCD-A39507C3DB99}" dt="2025-10-22T01:24:24.259" v="1894" actId="403"/>
          <ac:spMkLst>
            <pc:docMk/>
            <pc:sldMk cId="3930948121" sldId="269"/>
            <ac:spMk id="5" creationId="{BE9E37A8-6260-1F0A-2B13-4C79CC76CB5D}"/>
          </ac:spMkLst>
        </pc:spChg>
        <pc:graphicFrameChg chg="add mod modGraphic">
          <ac:chgData name="Nancy MacDonald" userId="961c7fcba693554e" providerId="LiveId" clId="{6BED987C-4E4A-4D9B-AFCD-A39507C3DB99}" dt="2025-10-22T01:23:46.256" v="1890" actId="403"/>
          <ac:graphicFrameMkLst>
            <pc:docMk/>
            <pc:sldMk cId="3930948121" sldId="269"/>
            <ac:graphicFrameMk id="4" creationId="{F7BFCDAD-1325-252E-21ED-CD29A3155010}"/>
          </ac:graphicFrameMkLst>
        </pc:graphicFrameChg>
      </pc:sldChg>
      <pc:sldChg chg="modSp mod ord">
        <pc:chgData name="Nancy MacDonald" userId="961c7fcba693554e" providerId="LiveId" clId="{6BED987C-4E4A-4D9B-AFCD-A39507C3DB99}" dt="2025-10-22T00:56:21.478" v="1591" actId="20577"/>
        <pc:sldMkLst>
          <pc:docMk/>
          <pc:sldMk cId="638748126" sldId="270"/>
        </pc:sldMkLst>
        <pc:spChg chg="mod">
          <ac:chgData name="Nancy MacDonald" userId="961c7fcba693554e" providerId="LiveId" clId="{6BED987C-4E4A-4D9B-AFCD-A39507C3DB99}" dt="2025-10-22T00:56:21.478" v="1591" actId="20577"/>
          <ac:spMkLst>
            <pc:docMk/>
            <pc:sldMk cId="638748126" sldId="270"/>
            <ac:spMk id="3" creationId="{00000000-0000-0000-0000-000000000000}"/>
          </ac:spMkLst>
        </pc:spChg>
      </pc:sldChg>
      <pc:sldChg chg="addSp modSp mod">
        <pc:chgData name="Nancy MacDonald" userId="961c7fcba693554e" providerId="LiveId" clId="{6BED987C-4E4A-4D9B-AFCD-A39507C3DB99}" dt="2025-10-21T20:52:36.640" v="976" actId="403"/>
        <pc:sldMkLst>
          <pc:docMk/>
          <pc:sldMk cId="2391381753" sldId="271"/>
        </pc:sldMkLst>
        <pc:spChg chg="add mod">
          <ac:chgData name="Nancy MacDonald" userId="961c7fcba693554e" providerId="LiveId" clId="{6BED987C-4E4A-4D9B-AFCD-A39507C3DB99}" dt="2025-10-21T20:52:36.640" v="976" actId="403"/>
          <ac:spMkLst>
            <pc:docMk/>
            <pc:sldMk cId="2391381753" sldId="271"/>
            <ac:spMk id="4" creationId="{15F1C721-133C-D172-702E-26C0418AAA31}"/>
          </ac:spMkLst>
        </pc:spChg>
      </pc:sldChg>
      <pc:sldChg chg="modSp mod ord">
        <pc:chgData name="Nancy MacDonald" userId="961c7fcba693554e" providerId="LiveId" clId="{6BED987C-4E4A-4D9B-AFCD-A39507C3DB99}" dt="2025-10-22T01:02:12.172" v="1815"/>
        <pc:sldMkLst>
          <pc:docMk/>
          <pc:sldMk cId="904473053" sldId="272"/>
        </pc:sldMkLst>
        <pc:spChg chg="mod">
          <ac:chgData name="Nancy MacDonald" userId="961c7fcba693554e" providerId="LiveId" clId="{6BED987C-4E4A-4D9B-AFCD-A39507C3DB99}" dt="2025-10-22T01:00:40.375" v="1737" actId="20577"/>
          <ac:spMkLst>
            <pc:docMk/>
            <pc:sldMk cId="904473053" sldId="272"/>
            <ac:spMk id="3" creationId="{00000000-0000-0000-0000-000000000000}"/>
          </ac:spMkLst>
        </pc:spChg>
      </pc:sldChg>
      <pc:sldChg chg="addSp modSp">
        <pc:chgData name="Nancy MacDonald" userId="961c7fcba693554e" providerId="LiveId" clId="{6BED987C-4E4A-4D9B-AFCD-A39507C3DB99}" dt="2025-10-21T20:52:42.886" v="977"/>
        <pc:sldMkLst>
          <pc:docMk/>
          <pc:sldMk cId="2724458692" sldId="273"/>
        </pc:sldMkLst>
        <pc:spChg chg="add mod">
          <ac:chgData name="Nancy MacDonald" userId="961c7fcba693554e" providerId="LiveId" clId="{6BED987C-4E4A-4D9B-AFCD-A39507C3DB99}" dt="2025-10-21T20:52:42.886" v="977"/>
          <ac:spMkLst>
            <pc:docMk/>
            <pc:sldMk cId="2724458692" sldId="273"/>
            <ac:spMk id="4" creationId="{0023BAAB-316C-5B79-5D36-84FC7BC87029}"/>
          </ac:spMkLst>
        </pc:spChg>
      </pc:sldChg>
      <pc:sldChg chg="modSp mod ord">
        <pc:chgData name="Nancy MacDonald" userId="961c7fcba693554e" providerId="LiveId" clId="{6BED987C-4E4A-4D9B-AFCD-A39507C3DB99}" dt="2025-10-22T00:58:17.516" v="1672" actId="20577"/>
        <pc:sldMkLst>
          <pc:docMk/>
          <pc:sldMk cId="3292528296" sldId="274"/>
        </pc:sldMkLst>
        <pc:spChg chg="mod">
          <ac:chgData name="Nancy MacDonald" userId="961c7fcba693554e" providerId="LiveId" clId="{6BED987C-4E4A-4D9B-AFCD-A39507C3DB99}" dt="2025-10-22T00:58:17.516" v="1672" actId="20577"/>
          <ac:spMkLst>
            <pc:docMk/>
            <pc:sldMk cId="3292528296" sldId="274"/>
            <ac:spMk id="3" creationId="{00000000-0000-0000-0000-000000000000}"/>
          </ac:spMkLst>
        </pc:spChg>
      </pc:sldChg>
      <pc:sldChg chg="modSp mod ord">
        <pc:chgData name="Nancy MacDonald" userId="961c7fcba693554e" providerId="LiveId" clId="{6BED987C-4E4A-4D9B-AFCD-A39507C3DB99}" dt="2025-10-22T01:02:17.234" v="1817"/>
        <pc:sldMkLst>
          <pc:docMk/>
          <pc:sldMk cId="2472906230" sldId="275"/>
        </pc:sldMkLst>
        <pc:spChg chg="mod">
          <ac:chgData name="Nancy MacDonald" userId="961c7fcba693554e" providerId="LiveId" clId="{6BED987C-4E4A-4D9B-AFCD-A39507C3DB99}" dt="2025-10-22T00:08:24.616" v="1406" actId="255"/>
          <ac:spMkLst>
            <pc:docMk/>
            <pc:sldMk cId="2472906230" sldId="275"/>
            <ac:spMk id="3" creationId="{00000000-0000-0000-0000-000000000000}"/>
          </ac:spMkLst>
        </pc:spChg>
      </pc:sldChg>
      <pc:sldChg chg="modSp mod">
        <pc:chgData name="Nancy MacDonald" userId="961c7fcba693554e" providerId="LiveId" clId="{6BED987C-4E4A-4D9B-AFCD-A39507C3DB99}" dt="2025-10-22T01:01:44.837" v="1811" actId="20577"/>
        <pc:sldMkLst>
          <pc:docMk/>
          <pc:sldMk cId="2015347193" sldId="276"/>
        </pc:sldMkLst>
        <pc:spChg chg="mod">
          <ac:chgData name="Nancy MacDonald" userId="961c7fcba693554e" providerId="LiveId" clId="{6BED987C-4E4A-4D9B-AFCD-A39507C3DB99}" dt="2025-10-22T01:01:44.837" v="1811" actId="20577"/>
          <ac:spMkLst>
            <pc:docMk/>
            <pc:sldMk cId="2015347193" sldId="276"/>
            <ac:spMk id="3" creationId="{00000000-0000-0000-0000-000000000000}"/>
          </ac:spMkLst>
        </pc:spChg>
      </pc:sldChg>
      <pc:sldChg chg="modSp mod ord">
        <pc:chgData name="Nancy MacDonald" userId="961c7fcba693554e" providerId="LiveId" clId="{6BED987C-4E4A-4D9B-AFCD-A39507C3DB99}" dt="2025-10-22T01:02:22.732" v="1819"/>
        <pc:sldMkLst>
          <pc:docMk/>
          <pc:sldMk cId="1523666940" sldId="277"/>
        </pc:sldMkLst>
        <pc:spChg chg="mod">
          <ac:chgData name="Nancy MacDonald" userId="961c7fcba693554e" providerId="LiveId" clId="{6BED987C-4E4A-4D9B-AFCD-A39507C3DB99}" dt="2025-10-22T00:10:04.488" v="1429" actId="27636"/>
          <ac:spMkLst>
            <pc:docMk/>
            <pc:sldMk cId="1523666940" sldId="277"/>
            <ac:spMk id="3" creationId="{00000000-0000-0000-0000-000000000000}"/>
          </ac:spMkLst>
        </pc:spChg>
      </pc:sldChg>
      <pc:sldChg chg="modSp add mod">
        <pc:chgData name="Nancy MacDonald" userId="961c7fcba693554e" providerId="LiveId" clId="{6BED987C-4E4A-4D9B-AFCD-A39507C3DB99}" dt="2025-10-21T20:48:09.145" v="839" actId="20577"/>
        <pc:sldMkLst>
          <pc:docMk/>
          <pc:sldMk cId="3476752172" sldId="278"/>
        </pc:sldMkLst>
        <pc:spChg chg="mod">
          <ac:chgData name="Nancy MacDonald" userId="961c7fcba693554e" providerId="LiveId" clId="{6BED987C-4E4A-4D9B-AFCD-A39507C3DB99}" dt="2025-10-21T20:32:08.123" v="116" actId="20577"/>
          <ac:spMkLst>
            <pc:docMk/>
            <pc:sldMk cId="3476752172" sldId="278"/>
            <ac:spMk id="2" creationId="{313FB24B-FCA2-30A8-3558-6B1A63FCF233}"/>
          </ac:spMkLst>
        </pc:spChg>
        <pc:spChg chg="mod">
          <ac:chgData name="Nancy MacDonald" userId="961c7fcba693554e" providerId="LiveId" clId="{6BED987C-4E4A-4D9B-AFCD-A39507C3DB99}" dt="2025-10-21T20:48:09.145" v="839" actId="20577"/>
          <ac:spMkLst>
            <pc:docMk/>
            <pc:sldMk cId="3476752172" sldId="278"/>
            <ac:spMk id="3" creationId="{DB2658B1-A9EC-CCC7-FD16-53A407AE30D1}"/>
          </ac:spMkLst>
        </pc:spChg>
      </pc:sldChg>
      <pc:sldChg chg="new del">
        <pc:chgData name="Nancy MacDonald" userId="961c7fcba693554e" providerId="LiveId" clId="{6BED987C-4E4A-4D9B-AFCD-A39507C3DB99}" dt="2025-10-22T01:17:57.738" v="1823" actId="680"/>
        <pc:sldMkLst>
          <pc:docMk/>
          <pc:sldMk cId="850579052" sldId="279"/>
        </pc:sldMkLst>
      </pc:sldChg>
      <pc:sldChg chg="addSp delSp modSp add mod">
        <pc:chgData name="Nancy MacDonald" userId="961c7fcba693554e" providerId="LiveId" clId="{6BED987C-4E4A-4D9B-AFCD-A39507C3DB99}" dt="2025-10-22T01:22:48.733" v="1881" actId="478"/>
        <pc:sldMkLst>
          <pc:docMk/>
          <pc:sldMk cId="1096889197" sldId="279"/>
        </pc:sldMkLst>
        <pc:spChg chg="add del mod">
          <ac:chgData name="Nancy MacDonald" userId="961c7fcba693554e" providerId="LiveId" clId="{6BED987C-4E4A-4D9B-AFCD-A39507C3DB99}" dt="2025-10-22T01:22:48.733" v="1881" actId="478"/>
          <ac:spMkLst>
            <pc:docMk/>
            <pc:sldMk cId="1096889197" sldId="279"/>
            <ac:spMk id="2" creationId="{C9835B88-43A2-6773-D7C2-D25FEE17BF28}"/>
          </ac:spMkLst>
        </pc:spChg>
        <pc:spChg chg="del">
          <ac:chgData name="Nancy MacDonald" userId="961c7fcba693554e" providerId="LiveId" clId="{6BED987C-4E4A-4D9B-AFCD-A39507C3DB99}" dt="2025-10-22T01:18:22.663" v="1827" actId="478"/>
          <ac:spMkLst>
            <pc:docMk/>
            <pc:sldMk cId="1096889197" sldId="279"/>
            <ac:spMk id="3" creationId="{1C66F90C-FC16-3729-072A-FD6EFC2A31C8}"/>
          </ac:spMkLst>
        </pc:spChg>
        <pc:spChg chg="del mod">
          <ac:chgData name="Nancy MacDonald" userId="961c7fcba693554e" providerId="LiveId" clId="{6BED987C-4E4A-4D9B-AFCD-A39507C3DB99}" dt="2025-10-22T01:18:11.912" v="1826" actId="478"/>
          <ac:spMkLst>
            <pc:docMk/>
            <pc:sldMk cId="1096889197" sldId="279"/>
            <ac:spMk id="4" creationId="{D0C7AD21-FA1D-CEB6-106F-CC7F4B2035C6}"/>
          </ac:spMkLst>
        </pc:spChg>
        <pc:spChg chg="add del mod">
          <ac:chgData name="Nancy MacDonald" userId="961c7fcba693554e" providerId="LiveId" clId="{6BED987C-4E4A-4D9B-AFCD-A39507C3DB99}" dt="2025-10-22T01:18:26.406" v="1828" actId="478"/>
          <ac:spMkLst>
            <pc:docMk/>
            <pc:sldMk cId="1096889197" sldId="279"/>
            <ac:spMk id="6" creationId="{2D883AD7-A073-4E8C-F2BB-BF5DC97E0BDE}"/>
          </ac:spMkLst>
        </pc:spChg>
        <pc:spChg chg="add del mod">
          <ac:chgData name="Nancy MacDonald" userId="961c7fcba693554e" providerId="LiveId" clId="{6BED987C-4E4A-4D9B-AFCD-A39507C3DB99}" dt="2025-10-22T01:22:48.733" v="1881" actId="478"/>
          <ac:spMkLst>
            <pc:docMk/>
            <pc:sldMk cId="1096889197" sldId="279"/>
            <ac:spMk id="10" creationId="{F3BF9B5F-C0F4-770D-4C9C-1237977C5094}"/>
          </ac:spMkLst>
        </pc:spChg>
        <pc:picChg chg="add mod">
          <ac:chgData name="Nancy MacDonald" userId="961c7fcba693554e" providerId="LiveId" clId="{6BED987C-4E4A-4D9B-AFCD-A39507C3DB99}" dt="2025-10-22T01:22:47.224" v="1879" actId="1076"/>
          <ac:picMkLst>
            <pc:docMk/>
            <pc:sldMk cId="1096889197" sldId="279"/>
            <ac:picMk id="8" creationId="{F1671021-42E8-5EC7-02A8-BBE8C31D8023}"/>
          </ac:picMkLst>
        </pc:picChg>
      </pc:sldChg>
      <pc:sldChg chg="add del">
        <pc:chgData name="Nancy MacDonald" userId="961c7fcba693554e" providerId="LiveId" clId="{6BED987C-4E4A-4D9B-AFCD-A39507C3DB99}" dt="2025-10-21T20:48:53.984" v="842" actId="47"/>
        <pc:sldMkLst>
          <pc:docMk/>
          <pc:sldMk cId="3721296093" sldId="27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903E2D1-A49D-41E0-AF1B-3F02D1E63691}" type="datetimeFigureOut">
              <a:rPr lang="en-US" smtClean="0"/>
              <a:t>10/22/2025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6E76D3-0A92-411A-9401-434DB0ECE841}" type="slidenum">
              <a:rPr lang="en-US" smtClean="0"/>
              <a:t>‹#›</a:t>
            </a:fld>
            <a:endParaRPr lang="en-US" dirty="0"/>
          </a:p>
        </p:txBody>
      </p:sp>
    </p:spTree>
    <p:extLst>
      <p:ext uri="{BB962C8B-B14F-4D97-AF65-F5344CB8AC3E}">
        <p14:creationId xmlns:p14="http://schemas.microsoft.com/office/powerpoint/2010/main" val="1713123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03E2D1-A49D-41E0-AF1B-3F02D1E63691}" type="datetimeFigureOut">
              <a:rPr lang="en-US" smtClean="0"/>
              <a:t>10/22/2025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6E76D3-0A92-411A-9401-434DB0ECE841}" type="slidenum">
              <a:rPr lang="en-US" smtClean="0"/>
              <a:t>‹#›</a:t>
            </a:fld>
            <a:endParaRPr lang="en-US" dirty="0"/>
          </a:p>
        </p:txBody>
      </p:sp>
    </p:spTree>
    <p:extLst>
      <p:ext uri="{BB962C8B-B14F-4D97-AF65-F5344CB8AC3E}">
        <p14:creationId xmlns:p14="http://schemas.microsoft.com/office/powerpoint/2010/main" val="166088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03E2D1-A49D-41E0-AF1B-3F02D1E63691}" type="datetimeFigureOut">
              <a:rPr lang="en-US" smtClean="0"/>
              <a:t>10/22/2025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6E76D3-0A92-411A-9401-434DB0ECE841}" type="slidenum">
              <a:rPr lang="en-US" smtClean="0"/>
              <a:t>‹#›</a:t>
            </a:fld>
            <a:endParaRPr lang="en-US" dirty="0"/>
          </a:p>
        </p:txBody>
      </p:sp>
    </p:spTree>
    <p:extLst>
      <p:ext uri="{BB962C8B-B14F-4D97-AF65-F5344CB8AC3E}">
        <p14:creationId xmlns:p14="http://schemas.microsoft.com/office/powerpoint/2010/main" val="3431939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03E2D1-A49D-41E0-AF1B-3F02D1E63691}" type="datetimeFigureOut">
              <a:rPr lang="en-US" smtClean="0"/>
              <a:t>10/22/2025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6E76D3-0A92-411A-9401-434DB0ECE841}" type="slidenum">
              <a:rPr lang="en-US" smtClean="0"/>
              <a:t>‹#›</a:t>
            </a:fld>
            <a:endParaRPr lang="en-US" dirty="0"/>
          </a:p>
        </p:txBody>
      </p:sp>
    </p:spTree>
    <p:extLst>
      <p:ext uri="{BB962C8B-B14F-4D97-AF65-F5344CB8AC3E}">
        <p14:creationId xmlns:p14="http://schemas.microsoft.com/office/powerpoint/2010/main" val="4137369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903E2D1-A49D-41E0-AF1B-3F02D1E63691}" type="datetimeFigureOut">
              <a:rPr lang="en-US" smtClean="0"/>
              <a:t>10/22/2025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6E76D3-0A92-411A-9401-434DB0ECE841}" type="slidenum">
              <a:rPr lang="en-US" smtClean="0"/>
              <a:t>‹#›</a:t>
            </a:fld>
            <a:endParaRPr lang="en-US" dirty="0"/>
          </a:p>
        </p:txBody>
      </p:sp>
    </p:spTree>
    <p:extLst>
      <p:ext uri="{BB962C8B-B14F-4D97-AF65-F5344CB8AC3E}">
        <p14:creationId xmlns:p14="http://schemas.microsoft.com/office/powerpoint/2010/main" val="1331552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903E2D1-A49D-41E0-AF1B-3F02D1E63691}" type="datetimeFigureOut">
              <a:rPr lang="en-US" smtClean="0"/>
              <a:t>10/22/2025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6E76D3-0A92-411A-9401-434DB0ECE841}" type="slidenum">
              <a:rPr lang="en-US" smtClean="0"/>
              <a:t>‹#›</a:t>
            </a:fld>
            <a:endParaRPr lang="en-US" dirty="0"/>
          </a:p>
        </p:txBody>
      </p:sp>
    </p:spTree>
    <p:extLst>
      <p:ext uri="{BB962C8B-B14F-4D97-AF65-F5344CB8AC3E}">
        <p14:creationId xmlns:p14="http://schemas.microsoft.com/office/powerpoint/2010/main" val="86684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903E2D1-A49D-41E0-AF1B-3F02D1E63691}" type="datetimeFigureOut">
              <a:rPr lang="en-US" smtClean="0"/>
              <a:t>10/22/2025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56E76D3-0A92-411A-9401-434DB0ECE841}" type="slidenum">
              <a:rPr lang="en-US" smtClean="0"/>
              <a:t>‹#›</a:t>
            </a:fld>
            <a:endParaRPr lang="en-US" dirty="0"/>
          </a:p>
        </p:txBody>
      </p:sp>
    </p:spTree>
    <p:extLst>
      <p:ext uri="{BB962C8B-B14F-4D97-AF65-F5344CB8AC3E}">
        <p14:creationId xmlns:p14="http://schemas.microsoft.com/office/powerpoint/2010/main" val="712084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03E2D1-A49D-41E0-AF1B-3F02D1E63691}" type="datetimeFigureOut">
              <a:rPr lang="en-US" smtClean="0"/>
              <a:t>10/22/2025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56E76D3-0A92-411A-9401-434DB0ECE841}" type="slidenum">
              <a:rPr lang="en-US" smtClean="0"/>
              <a:t>‹#›</a:t>
            </a:fld>
            <a:endParaRPr lang="en-US" dirty="0"/>
          </a:p>
        </p:txBody>
      </p:sp>
    </p:spTree>
    <p:extLst>
      <p:ext uri="{BB962C8B-B14F-4D97-AF65-F5344CB8AC3E}">
        <p14:creationId xmlns:p14="http://schemas.microsoft.com/office/powerpoint/2010/main" val="1882395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03E2D1-A49D-41E0-AF1B-3F02D1E63691}" type="datetimeFigureOut">
              <a:rPr lang="en-US" smtClean="0"/>
              <a:t>10/22/2025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56E76D3-0A92-411A-9401-434DB0ECE841}" type="slidenum">
              <a:rPr lang="en-US" smtClean="0"/>
              <a:t>‹#›</a:t>
            </a:fld>
            <a:endParaRPr lang="en-US" dirty="0"/>
          </a:p>
        </p:txBody>
      </p:sp>
    </p:spTree>
    <p:extLst>
      <p:ext uri="{BB962C8B-B14F-4D97-AF65-F5344CB8AC3E}">
        <p14:creationId xmlns:p14="http://schemas.microsoft.com/office/powerpoint/2010/main" val="2399468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903E2D1-A49D-41E0-AF1B-3F02D1E63691}" type="datetimeFigureOut">
              <a:rPr lang="en-US" smtClean="0"/>
              <a:t>10/22/2025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6E76D3-0A92-411A-9401-434DB0ECE841}" type="slidenum">
              <a:rPr lang="en-US" smtClean="0"/>
              <a:t>‹#›</a:t>
            </a:fld>
            <a:endParaRPr lang="en-US" dirty="0"/>
          </a:p>
        </p:txBody>
      </p:sp>
    </p:spTree>
    <p:extLst>
      <p:ext uri="{BB962C8B-B14F-4D97-AF65-F5344CB8AC3E}">
        <p14:creationId xmlns:p14="http://schemas.microsoft.com/office/powerpoint/2010/main" val="3754340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903E2D1-A49D-41E0-AF1B-3F02D1E63691}" type="datetimeFigureOut">
              <a:rPr lang="en-US" smtClean="0"/>
              <a:t>10/22/2025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6E76D3-0A92-411A-9401-434DB0ECE841}" type="slidenum">
              <a:rPr lang="en-US" smtClean="0"/>
              <a:t>‹#›</a:t>
            </a:fld>
            <a:endParaRPr lang="en-US" dirty="0"/>
          </a:p>
        </p:txBody>
      </p:sp>
    </p:spTree>
    <p:extLst>
      <p:ext uri="{BB962C8B-B14F-4D97-AF65-F5344CB8AC3E}">
        <p14:creationId xmlns:p14="http://schemas.microsoft.com/office/powerpoint/2010/main" val="2717206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03E2D1-A49D-41E0-AF1B-3F02D1E63691}" type="datetimeFigureOut">
              <a:rPr lang="en-US" smtClean="0"/>
              <a:t>10/22/2025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6E76D3-0A92-411A-9401-434DB0ECE841}" type="slidenum">
              <a:rPr lang="en-US" smtClean="0"/>
              <a:t>‹#›</a:t>
            </a:fld>
            <a:endParaRPr lang="en-US" dirty="0"/>
          </a:p>
        </p:txBody>
      </p:sp>
    </p:spTree>
    <p:extLst>
      <p:ext uri="{BB962C8B-B14F-4D97-AF65-F5344CB8AC3E}">
        <p14:creationId xmlns:p14="http://schemas.microsoft.com/office/powerpoint/2010/main" val="20352471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www.hingham-ma.gov/DocumentCenter/View/26142"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hingham-ma.gov/DocumentCenter/View/26149"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lstStyle/>
          <a:p>
            <a:pPr algn="ctr"/>
            <a:r>
              <a:rPr lang="en-US" dirty="0">
                <a:solidFill>
                  <a:schemeClr val="bg1"/>
                </a:solidFill>
              </a:rPr>
              <a:t>AGENDA</a:t>
            </a:r>
          </a:p>
        </p:txBody>
      </p:sp>
      <p:sp>
        <p:nvSpPr>
          <p:cNvPr id="3" name="Content Placeholder 2"/>
          <p:cNvSpPr>
            <a:spLocks noGrp="1"/>
          </p:cNvSpPr>
          <p:nvPr>
            <p:ph idx="1"/>
          </p:nvPr>
        </p:nvSpPr>
        <p:spPr/>
        <p:txBody>
          <a:bodyPr>
            <a:normAutofit/>
          </a:bodyPr>
          <a:lstStyle/>
          <a:p>
            <a:pPr marL="0" indent="0">
              <a:buNone/>
            </a:pPr>
            <a:endParaRPr lang="en-US" dirty="0">
              <a:solidFill>
                <a:schemeClr val="accent1">
                  <a:lumMod val="50000"/>
                </a:schemeClr>
              </a:solidFill>
            </a:endParaRPr>
          </a:p>
          <a:p>
            <a:r>
              <a:rPr lang="en-US" sz="2000" dirty="0">
                <a:solidFill>
                  <a:schemeClr val="accent1">
                    <a:lumMod val="50000"/>
                  </a:schemeClr>
                </a:solidFill>
              </a:rPr>
              <a:t>CPA Final Application Review</a:t>
            </a:r>
            <a:endParaRPr lang="en-US" sz="1600" dirty="0">
              <a:solidFill>
                <a:schemeClr val="accent1">
                  <a:lumMod val="50000"/>
                </a:schemeClr>
              </a:solidFill>
            </a:endParaRPr>
          </a:p>
          <a:p>
            <a:r>
              <a:rPr lang="en-US" sz="2000" dirty="0">
                <a:solidFill>
                  <a:schemeClr val="accent1">
                    <a:lumMod val="50000"/>
                  </a:schemeClr>
                </a:solidFill>
              </a:rPr>
              <a:t>Administrative Items</a:t>
            </a:r>
          </a:p>
          <a:p>
            <a:r>
              <a:rPr lang="en-US" sz="2000" dirty="0">
                <a:solidFill>
                  <a:schemeClr val="accent1">
                    <a:lumMod val="50000"/>
                  </a:schemeClr>
                </a:solidFill>
              </a:rPr>
              <a:t>Approval of Minutes</a:t>
            </a:r>
          </a:p>
          <a:p>
            <a:r>
              <a:rPr lang="en-US" sz="2000" dirty="0">
                <a:solidFill>
                  <a:schemeClr val="accent1">
                    <a:lumMod val="50000"/>
                  </a:schemeClr>
                </a:solidFill>
              </a:rPr>
              <a:t>Items Not Anticipated Within 48 Hours of the Meeting</a:t>
            </a:r>
          </a:p>
          <a:p>
            <a:endParaRPr lang="en-US" dirty="0">
              <a:solidFill>
                <a:schemeClr val="accent1">
                  <a:lumMod val="50000"/>
                </a:schemeClr>
              </a:solidFill>
            </a:endParaRPr>
          </a:p>
        </p:txBody>
      </p:sp>
    </p:spTree>
    <p:extLst>
      <p:ext uri="{BB962C8B-B14F-4D97-AF65-F5344CB8AC3E}">
        <p14:creationId xmlns:p14="http://schemas.microsoft.com/office/powerpoint/2010/main" val="3563114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normAutofit fontScale="90000"/>
          </a:bodyPr>
          <a:lstStyle/>
          <a:p>
            <a:r>
              <a:rPr lang="en-US" dirty="0">
                <a:solidFill>
                  <a:schemeClr val="bg1"/>
                </a:solidFill>
              </a:rPr>
              <a:t/>
            </a:r>
            <a:br>
              <a:rPr lang="en-US" dirty="0">
                <a:solidFill>
                  <a:schemeClr val="bg1"/>
                </a:solidFill>
              </a:rPr>
            </a:br>
            <a:r>
              <a:rPr lang="en-US" dirty="0">
                <a:solidFill>
                  <a:schemeClr val="bg1"/>
                </a:solidFill>
              </a:rPr>
              <a:t>Project: 	19</a:t>
            </a:r>
            <a:r>
              <a:rPr lang="en-US" baseline="30000" dirty="0">
                <a:solidFill>
                  <a:schemeClr val="bg1"/>
                </a:solidFill>
              </a:rPr>
              <a:t>th</a:t>
            </a:r>
            <a:r>
              <a:rPr lang="en-US" dirty="0">
                <a:solidFill>
                  <a:schemeClr val="bg1"/>
                </a:solidFill>
              </a:rPr>
              <a:t> Century Steps Restoration </a:t>
            </a:r>
            <a:br>
              <a:rPr lang="en-US" dirty="0">
                <a:solidFill>
                  <a:schemeClr val="bg1"/>
                </a:solidFill>
              </a:rPr>
            </a:br>
            <a:r>
              <a:rPr lang="en-US" dirty="0">
                <a:solidFill>
                  <a:schemeClr val="bg1"/>
                </a:solidFill>
              </a:rPr>
              <a:t>		at the New North Church</a:t>
            </a:r>
            <a:br>
              <a:rPr lang="en-US" dirty="0">
                <a:solidFill>
                  <a:schemeClr val="bg1"/>
                </a:solidFill>
              </a:rPr>
            </a:br>
            <a:endParaRPr lang="en-US" dirty="0">
              <a:solidFill>
                <a:schemeClr val="bg1"/>
              </a:solidFill>
            </a:endParaRPr>
          </a:p>
        </p:txBody>
      </p:sp>
      <p:sp>
        <p:nvSpPr>
          <p:cNvPr id="3" name="Content Placeholder 2"/>
          <p:cNvSpPr>
            <a:spLocks noGrp="1"/>
          </p:cNvSpPr>
          <p:nvPr>
            <p:ph idx="1"/>
          </p:nvPr>
        </p:nvSpPr>
        <p:spPr>
          <a:xfrm>
            <a:off x="838200" y="1825624"/>
            <a:ext cx="10515600" cy="4529455"/>
          </a:xfrm>
        </p:spPr>
        <p:txBody>
          <a:bodyPr>
            <a:normAutofit lnSpcReduction="10000"/>
          </a:bodyPr>
          <a:lstStyle/>
          <a:p>
            <a:pPr marL="0" indent="0">
              <a:buNone/>
            </a:pPr>
            <a:r>
              <a:rPr lang="en-US" dirty="0"/>
              <a:t>Applicant:	 New North Meeting House Corporation</a:t>
            </a:r>
          </a:p>
          <a:p>
            <a:pPr marL="0" indent="0">
              <a:buNone/>
            </a:pPr>
            <a:r>
              <a:rPr lang="en-US" dirty="0"/>
              <a:t>Request:	$20,000</a:t>
            </a:r>
          </a:p>
          <a:p>
            <a:pPr marL="0" indent="0">
              <a:buNone/>
            </a:pPr>
            <a:r>
              <a:rPr lang="en-US" dirty="0"/>
              <a:t>Total Cost:	$30,000</a:t>
            </a:r>
          </a:p>
          <a:p>
            <a:pPr marL="0" indent="0">
              <a:buNone/>
            </a:pPr>
            <a:endParaRPr lang="en-US" sz="2000" dirty="0"/>
          </a:p>
          <a:p>
            <a:pPr marL="0" indent="0">
              <a:buNone/>
            </a:pPr>
            <a:r>
              <a:rPr lang="en-US" sz="2000" dirty="0"/>
              <a:t>Description:</a:t>
            </a:r>
          </a:p>
          <a:p>
            <a:pPr marL="0" indent="0">
              <a:buNone/>
            </a:pPr>
            <a:r>
              <a:rPr lang="en-US" sz="2000" dirty="0"/>
              <a:t>With the Lincoln House opening and the Old Ordinary restoration, Fountain Square is emerging as the hub of Hingham’s historic quarter. Request is to rebuild the steps that existed in front of the New North Meeting House in the 19</a:t>
            </a:r>
            <a:r>
              <a:rPr lang="en-US" sz="2000" baseline="30000" dirty="0"/>
              <a:t>th</a:t>
            </a:r>
            <a:r>
              <a:rPr lang="en-US" sz="2000" dirty="0"/>
              <a:t> century restoring the historic streetscape.</a:t>
            </a:r>
          </a:p>
          <a:p>
            <a:pPr marL="0" indent="0">
              <a:buNone/>
            </a:pPr>
            <a:r>
              <a:rPr lang="en-US" sz="2000" dirty="0"/>
              <a:t>Plans include 5-6 Granite steps with wrought iron railings connecting sidewalk on North Street to the new Meeting House Lawn that is part of the redesign of the intersection recently approved by the Select Board. </a:t>
            </a:r>
          </a:p>
          <a:p>
            <a:pPr marL="0" indent="0">
              <a:buNone/>
            </a:pPr>
            <a:endParaRPr lang="en-US" sz="2000" dirty="0"/>
          </a:p>
          <a:p>
            <a:pPr marL="0" indent="0">
              <a:buNone/>
            </a:pPr>
            <a:r>
              <a:rPr lang="en-US" sz="1100" dirty="0">
                <a:hlinkClick r:id="rId2"/>
              </a:rPr>
              <a:t>https://www.hingham-ma.gov/DocumentCenter/View/26142</a:t>
            </a:r>
            <a:endParaRPr lang="en-US" sz="11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dirty="0"/>
          </a:p>
          <a:p>
            <a:endParaRPr lang="en-US" dirty="0"/>
          </a:p>
        </p:txBody>
      </p:sp>
      <p:sp>
        <p:nvSpPr>
          <p:cNvPr id="4" name="Rectangle 3">
            <a:extLst>
              <a:ext uri="{FF2B5EF4-FFF2-40B4-BE49-F238E27FC236}">
                <a16:creationId xmlns:a16="http://schemas.microsoft.com/office/drawing/2014/main" id="{15F1C721-133C-D172-702E-26C0418AAA31}"/>
              </a:ext>
            </a:extLst>
          </p:cNvPr>
          <p:cNvSpPr/>
          <p:nvPr/>
        </p:nvSpPr>
        <p:spPr>
          <a:xfrm>
            <a:off x="771728" y="1825624"/>
            <a:ext cx="10582072" cy="432225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dirty="0"/>
              <a:t>Withdrawn</a:t>
            </a:r>
            <a:endParaRPr lang="en-US" b="1" dirty="0"/>
          </a:p>
        </p:txBody>
      </p:sp>
    </p:spTree>
    <p:extLst>
      <p:ext uri="{BB962C8B-B14F-4D97-AF65-F5344CB8AC3E}">
        <p14:creationId xmlns:p14="http://schemas.microsoft.com/office/powerpoint/2010/main" val="2391381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normAutofit fontScale="90000"/>
          </a:bodyPr>
          <a:lstStyle/>
          <a:p>
            <a:r>
              <a:rPr lang="en-US" dirty="0">
                <a:solidFill>
                  <a:schemeClr val="bg1"/>
                </a:solidFill>
              </a:rPr>
              <a:t/>
            </a:r>
            <a:br>
              <a:rPr lang="en-US" dirty="0">
                <a:solidFill>
                  <a:schemeClr val="bg1"/>
                </a:solidFill>
              </a:rPr>
            </a:br>
            <a:r>
              <a:rPr lang="en-US" dirty="0">
                <a:solidFill>
                  <a:schemeClr val="bg1"/>
                </a:solidFill>
              </a:rPr>
              <a:t>Project:  Lincoln Street, 19</a:t>
            </a:r>
            <a:r>
              <a:rPr lang="en-US" baseline="30000" dirty="0">
                <a:solidFill>
                  <a:schemeClr val="bg1"/>
                </a:solidFill>
              </a:rPr>
              <a:t>th</a:t>
            </a:r>
            <a:r>
              <a:rPr lang="en-US" dirty="0">
                <a:solidFill>
                  <a:schemeClr val="bg1"/>
                </a:solidFill>
              </a:rPr>
              <a:t> Century Step              			Restoration</a:t>
            </a:r>
            <a:br>
              <a:rPr lang="en-US" dirty="0">
                <a:solidFill>
                  <a:schemeClr val="bg1"/>
                </a:solidFill>
              </a:rPr>
            </a:br>
            <a:endParaRPr lang="en-US" dirty="0">
              <a:solidFill>
                <a:schemeClr val="bg1"/>
              </a:solidFill>
            </a:endParaRPr>
          </a:p>
        </p:txBody>
      </p:sp>
      <p:sp>
        <p:nvSpPr>
          <p:cNvPr id="3" name="Content Placeholder 2"/>
          <p:cNvSpPr>
            <a:spLocks noGrp="1"/>
          </p:cNvSpPr>
          <p:nvPr>
            <p:ph idx="1"/>
          </p:nvPr>
        </p:nvSpPr>
        <p:spPr/>
        <p:txBody>
          <a:bodyPr/>
          <a:lstStyle/>
          <a:p>
            <a:pPr marL="0" indent="0">
              <a:buNone/>
            </a:pPr>
            <a:r>
              <a:rPr lang="en-US" dirty="0"/>
              <a:t>Applicant:	 Town of Hingham Department of Public Works</a:t>
            </a:r>
          </a:p>
          <a:p>
            <a:pPr marL="0" indent="0">
              <a:buNone/>
            </a:pPr>
            <a:r>
              <a:rPr lang="en-US" dirty="0"/>
              <a:t>Request:	$20,000</a:t>
            </a:r>
          </a:p>
          <a:p>
            <a:pPr marL="0" indent="0">
              <a:buNone/>
            </a:pPr>
            <a:r>
              <a:rPr lang="en-US" dirty="0"/>
              <a:t>Total Cost:	$30.000	</a:t>
            </a:r>
          </a:p>
          <a:p>
            <a:pPr marL="0" indent="0">
              <a:buNone/>
            </a:pPr>
            <a:endParaRPr lang="en-US" sz="2000" dirty="0"/>
          </a:p>
          <a:p>
            <a:pPr marL="0" indent="0">
              <a:buNone/>
            </a:pPr>
            <a:r>
              <a:rPr lang="en-US" sz="2000" dirty="0"/>
              <a:t>Description:</a:t>
            </a:r>
          </a:p>
          <a:p>
            <a:pPr marL="0" indent="0">
              <a:buNone/>
            </a:pPr>
            <a:r>
              <a:rPr lang="en-US" sz="2000" dirty="0"/>
              <a:t>Installation of 5-6 granite steps with wrought iron railings connecting the sidewalk on North Street to “elevated” Lincoln Street sidewalk/NNMH lawn. </a:t>
            </a:r>
          </a:p>
          <a:p>
            <a:pPr marL="0" indent="0">
              <a:buNone/>
            </a:pPr>
            <a:r>
              <a:rPr lang="en-US" sz="2000" dirty="0"/>
              <a:t>(other activity in the area: Lincoln House Opening, Old Ordinary restoration, Fountain Square redesign)</a:t>
            </a:r>
          </a:p>
          <a:p>
            <a:pPr marL="0" indent="0">
              <a:buNone/>
            </a:pPr>
            <a:endParaRPr lang="en-US" sz="2000" dirty="0"/>
          </a:p>
          <a:p>
            <a:r>
              <a:rPr lang="en-US" sz="1100" dirty="0">
                <a:hlinkClick r:id="rId2"/>
              </a:rPr>
              <a:t>https://www.hingham-ma.gov/DocumentCenter/View/26149</a:t>
            </a:r>
            <a:r>
              <a:rPr lang="en-US" sz="1100" dirty="0"/>
              <a:t> </a:t>
            </a:r>
          </a:p>
        </p:txBody>
      </p:sp>
      <p:sp>
        <p:nvSpPr>
          <p:cNvPr id="4" name="Rectangle 3">
            <a:extLst>
              <a:ext uri="{FF2B5EF4-FFF2-40B4-BE49-F238E27FC236}">
                <a16:creationId xmlns:a16="http://schemas.microsoft.com/office/drawing/2014/main" id="{0023BAAB-316C-5B79-5D36-84FC7BC87029}"/>
              </a:ext>
            </a:extLst>
          </p:cNvPr>
          <p:cNvSpPr/>
          <p:nvPr/>
        </p:nvSpPr>
        <p:spPr>
          <a:xfrm>
            <a:off x="771728" y="1825624"/>
            <a:ext cx="10582072" cy="432225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dirty="0"/>
              <a:t>Withdrawn</a:t>
            </a:r>
            <a:endParaRPr lang="en-US" b="1" dirty="0"/>
          </a:p>
        </p:txBody>
      </p:sp>
    </p:spTree>
    <p:extLst>
      <p:ext uri="{BB962C8B-B14F-4D97-AF65-F5344CB8AC3E}">
        <p14:creationId xmlns:p14="http://schemas.microsoft.com/office/powerpoint/2010/main" val="27244586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555206-BE8D-95D6-B848-457C659389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835B88-43A2-6773-D7C2-D25FEE17BF28}"/>
              </a:ext>
            </a:extLst>
          </p:cNvPr>
          <p:cNvSpPr>
            <a:spLocks noGrp="1"/>
          </p:cNvSpPr>
          <p:nvPr>
            <p:ph type="title"/>
          </p:nvPr>
        </p:nvSpPr>
        <p:spPr>
          <a:xfrm>
            <a:off x="838200" y="296521"/>
            <a:ext cx="10515600" cy="562245"/>
          </a:xfrm>
          <a:solidFill>
            <a:schemeClr val="accent1">
              <a:lumMod val="50000"/>
            </a:schemeClr>
          </a:solidFill>
        </p:spPr>
        <p:txBody>
          <a:bodyPr>
            <a:normAutofit fontScale="90000"/>
          </a:bodyPr>
          <a:lstStyle/>
          <a:p>
            <a:pPr algn="ctr"/>
            <a:r>
              <a:rPr lang="en-US" dirty="0">
                <a:solidFill>
                  <a:schemeClr val="bg1"/>
                </a:solidFill>
              </a:rPr>
              <a:t/>
            </a:r>
            <a:br>
              <a:rPr lang="en-US" dirty="0">
                <a:solidFill>
                  <a:schemeClr val="bg1"/>
                </a:solidFill>
              </a:rPr>
            </a:br>
            <a:r>
              <a:rPr lang="en-US" dirty="0">
                <a:solidFill>
                  <a:schemeClr val="bg1"/>
                </a:solidFill>
              </a:rPr>
              <a:t>PRELIMINARY BUDGET NUMBERS</a:t>
            </a:r>
            <a:br>
              <a:rPr lang="en-US" dirty="0">
                <a:solidFill>
                  <a:schemeClr val="bg1"/>
                </a:solidFill>
              </a:rPr>
            </a:br>
            <a:endParaRPr lang="en-US" dirty="0">
              <a:solidFill>
                <a:schemeClr val="bg1"/>
              </a:solidFill>
            </a:endParaRPr>
          </a:p>
        </p:txBody>
      </p:sp>
      <p:pic>
        <p:nvPicPr>
          <p:cNvPr id="8" name="Picture 7">
            <a:extLst>
              <a:ext uri="{FF2B5EF4-FFF2-40B4-BE49-F238E27FC236}">
                <a16:creationId xmlns:a16="http://schemas.microsoft.com/office/drawing/2014/main" id="{F1671021-42E8-5EC7-02A8-BBE8C31D8023}"/>
              </a:ext>
            </a:extLst>
          </p:cNvPr>
          <p:cNvPicPr>
            <a:picLocks noChangeAspect="1"/>
          </p:cNvPicPr>
          <p:nvPr/>
        </p:nvPicPr>
        <p:blipFill>
          <a:blip r:embed="rId2"/>
          <a:stretch>
            <a:fillRect/>
          </a:stretch>
        </p:blipFill>
        <p:spPr>
          <a:xfrm>
            <a:off x="838200" y="858766"/>
            <a:ext cx="10515599" cy="5890104"/>
          </a:xfrm>
          <a:prstGeom prst="rect">
            <a:avLst/>
          </a:prstGeom>
        </p:spPr>
      </p:pic>
    </p:spTree>
    <p:extLst>
      <p:ext uri="{BB962C8B-B14F-4D97-AF65-F5344CB8AC3E}">
        <p14:creationId xmlns:p14="http://schemas.microsoft.com/office/powerpoint/2010/main" val="10968891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lstStyle/>
          <a:p>
            <a:pPr algn="ctr"/>
            <a:r>
              <a:rPr lang="en-US" dirty="0">
                <a:solidFill>
                  <a:schemeClr val="bg1"/>
                </a:solidFill>
              </a:rPr>
              <a:t>Site Visits</a:t>
            </a:r>
          </a:p>
        </p:txBody>
      </p:sp>
      <p:sp>
        <p:nvSpPr>
          <p:cNvPr id="3" name="Content Placeholder 2"/>
          <p:cNvSpPr>
            <a:spLocks noGrp="1"/>
          </p:cNvSpPr>
          <p:nvPr>
            <p:ph idx="1"/>
          </p:nvPr>
        </p:nvSpPr>
        <p:spPr>
          <a:xfrm>
            <a:off x="838200" y="1825625"/>
            <a:ext cx="10515600" cy="4816180"/>
          </a:xfrm>
        </p:spPr>
        <p:txBody>
          <a:bodyPr>
            <a:normAutofit/>
          </a:bodyPr>
          <a:lstStyle/>
          <a:p>
            <a:pPr marL="0" indent="0">
              <a:buNone/>
            </a:pPr>
            <a:endParaRPr lang="en-US" sz="2400" dirty="0"/>
          </a:p>
          <a:p>
            <a:endParaRPr lang="en-US" dirty="0"/>
          </a:p>
          <a:p>
            <a:endParaRPr lang="en-US" dirty="0"/>
          </a:p>
        </p:txBody>
      </p:sp>
      <p:graphicFrame>
        <p:nvGraphicFramePr>
          <p:cNvPr id="4" name="Table 3">
            <a:extLst>
              <a:ext uri="{FF2B5EF4-FFF2-40B4-BE49-F238E27FC236}">
                <a16:creationId xmlns:a16="http://schemas.microsoft.com/office/drawing/2014/main" id="{F7BFCDAD-1325-252E-21ED-CD29A3155010}"/>
              </a:ext>
            </a:extLst>
          </p:cNvPr>
          <p:cNvGraphicFramePr>
            <a:graphicFrameLocks noGrp="1"/>
          </p:cNvGraphicFramePr>
          <p:nvPr>
            <p:extLst>
              <p:ext uri="{D42A27DB-BD31-4B8C-83A1-F6EECF244321}">
                <p14:modId xmlns:p14="http://schemas.microsoft.com/office/powerpoint/2010/main" val="3157427367"/>
              </p:ext>
            </p:extLst>
          </p:nvPr>
        </p:nvGraphicFramePr>
        <p:xfrm>
          <a:off x="838200" y="2483795"/>
          <a:ext cx="10515600" cy="3923490"/>
        </p:xfrm>
        <a:graphic>
          <a:graphicData uri="http://schemas.openxmlformats.org/drawingml/2006/table">
            <a:tbl>
              <a:tblPr firstRow="1" firstCol="1" bandRow="1">
                <a:tableStyleId>{5C22544A-7EE6-4342-B048-85BDC9FD1C3A}</a:tableStyleId>
              </a:tblPr>
              <a:tblGrid>
                <a:gridCol w="3893363">
                  <a:extLst>
                    <a:ext uri="{9D8B030D-6E8A-4147-A177-3AD203B41FA5}">
                      <a16:colId xmlns:a16="http://schemas.microsoft.com/office/drawing/2014/main" val="2627746372"/>
                    </a:ext>
                  </a:extLst>
                </a:gridCol>
                <a:gridCol w="3893363">
                  <a:extLst>
                    <a:ext uri="{9D8B030D-6E8A-4147-A177-3AD203B41FA5}">
                      <a16:colId xmlns:a16="http://schemas.microsoft.com/office/drawing/2014/main" val="1394900362"/>
                    </a:ext>
                  </a:extLst>
                </a:gridCol>
                <a:gridCol w="2728874">
                  <a:extLst>
                    <a:ext uri="{9D8B030D-6E8A-4147-A177-3AD203B41FA5}">
                      <a16:colId xmlns:a16="http://schemas.microsoft.com/office/drawing/2014/main" val="2059201196"/>
                    </a:ext>
                  </a:extLst>
                </a:gridCol>
              </a:tblGrid>
              <a:tr h="784698">
                <a:tc>
                  <a:txBody>
                    <a:bodyPr/>
                    <a:lstStyle/>
                    <a:p>
                      <a:pPr marL="0" marR="0" algn="ctr" defTabSz="914400" rtl="0" eaLnBrk="1" latinLnBrk="0" hangingPunct="1">
                        <a:lnSpc>
                          <a:spcPct val="115000"/>
                        </a:lnSpc>
                        <a:spcAft>
                          <a:spcPts val="800"/>
                        </a:spcAft>
                        <a:buNone/>
                      </a:pPr>
                      <a:r>
                        <a:rPr lang="en-US" sz="1600" b="0" kern="0" dirty="0">
                          <a:solidFill>
                            <a:schemeClr val="dk1"/>
                          </a:solidFill>
                          <a:effectLst/>
                          <a:latin typeface="+mn-lt"/>
                          <a:ea typeface="+mn-ea"/>
                          <a:cs typeface="+mn-cs"/>
                        </a:rPr>
                        <a:t>Hingham Rec</a:t>
                      </a:r>
                    </a:p>
                  </a:txBody>
                  <a:tcPr marL="68580" marR="68580" marT="0" marB="0" anchor="ctr">
                    <a:solidFill>
                      <a:srgbClr val="EAEFF7"/>
                    </a:solidFill>
                  </a:tcPr>
                </a:tc>
                <a:tc>
                  <a:txBody>
                    <a:bodyPr/>
                    <a:lstStyle/>
                    <a:p>
                      <a:pPr marL="0" marR="0" algn="ctr" defTabSz="914400" rtl="0" eaLnBrk="1" latinLnBrk="0" hangingPunct="1">
                        <a:lnSpc>
                          <a:spcPct val="115000"/>
                        </a:lnSpc>
                        <a:spcAft>
                          <a:spcPts val="800"/>
                        </a:spcAft>
                        <a:buNone/>
                      </a:pPr>
                      <a:r>
                        <a:rPr lang="en-US" sz="1600" b="0" kern="0" dirty="0">
                          <a:solidFill>
                            <a:schemeClr val="dk1"/>
                          </a:solidFill>
                          <a:effectLst/>
                          <a:latin typeface="+mn-lt"/>
                          <a:ea typeface="+mn-ea"/>
                          <a:cs typeface="+mn-cs"/>
                        </a:rPr>
                        <a:t>200 High Street</a:t>
                      </a:r>
                    </a:p>
                  </a:txBody>
                  <a:tcPr marL="68580" marR="68580" marT="0" marB="0" anchor="ctr">
                    <a:solidFill>
                      <a:srgbClr val="EAEFF7"/>
                    </a:solidFill>
                  </a:tcPr>
                </a:tc>
                <a:tc>
                  <a:txBody>
                    <a:bodyPr/>
                    <a:lstStyle/>
                    <a:p>
                      <a:pPr marL="0" marR="0" algn="ctr" defTabSz="914400" rtl="0" eaLnBrk="1" latinLnBrk="0" hangingPunct="1">
                        <a:lnSpc>
                          <a:spcPct val="115000"/>
                        </a:lnSpc>
                        <a:spcAft>
                          <a:spcPts val="800"/>
                        </a:spcAft>
                        <a:buNone/>
                      </a:pPr>
                      <a:r>
                        <a:rPr lang="en-US" sz="1600" b="0" kern="0" dirty="0">
                          <a:solidFill>
                            <a:schemeClr val="dk1"/>
                          </a:solidFill>
                          <a:effectLst/>
                          <a:latin typeface="+mn-lt"/>
                          <a:ea typeface="+mn-ea"/>
                          <a:cs typeface="+mn-cs"/>
                        </a:rPr>
                        <a:t>PRS Basketball Courts</a:t>
                      </a:r>
                    </a:p>
                  </a:txBody>
                  <a:tcPr marL="68580" marR="68580" marT="0" marB="0" anchor="ctr">
                    <a:solidFill>
                      <a:srgbClr val="EAEFF7"/>
                    </a:solidFill>
                  </a:tcPr>
                </a:tc>
                <a:extLst>
                  <a:ext uri="{0D108BD9-81ED-4DB2-BD59-A6C34878D82A}">
                    <a16:rowId xmlns:a16="http://schemas.microsoft.com/office/drawing/2014/main" val="2385783649"/>
                  </a:ext>
                </a:extLst>
              </a:tr>
              <a:tr h="784698">
                <a:tc>
                  <a:txBody>
                    <a:bodyPr/>
                    <a:lstStyle/>
                    <a:p>
                      <a:pPr marL="0" marR="0" algn="ctr" defTabSz="914400" rtl="0" eaLnBrk="1" latinLnBrk="0" hangingPunct="1">
                        <a:lnSpc>
                          <a:spcPct val="115000"/>
                        </a:lnSpc>
                        <a:spcAft>
                          <a:spcPts val="800"/>
                        </a:spcAft>
                        <a:buNone/>
                      </a:pPr>
                      <a:r>
                        <a:rPr lang="en-US" sz="1600" b="0" kern="0" dirty="0">
                          <a:solidFill>
                            <a:schemeClr val="dk1"/>
                          </a:solidFill>
                          <a:effectLst/>
                          <a:latin typeface="+mn-lt"/>
                          <a:ea typeface="+mn-ea"/>
                          <a:cs typeface="+mn-cs"/>
                        </a:rPr>
                        <a:t>Veterans Services</a:t>
                      </a:r>
                    </a:p>
                  </a:txBody>
                  <a:tcPr marL="68580" marR="68580" marT="0" marB="0" anchor="ctr">
                    <a:solidFill>
                      <a:srgbClr val="D2DEEF"/>
                    </a:solidFill>
                  </a:tcPr>
                </a:tc>
                <a:tc>
                  <a:txBody>
                    <a:bodyPr/>
                    <a:lstStyle/>
                    <a:p>
                      <a:pPr marL="0" marR="0" algn="ctr">
                        <a:lnSpc>
                          <a:spcPct val="115000"/>
                        </a:lnSpc>
                        <a:spcAft>
                          <a:spcPts val="800"/>
                        </a:spcAft>
                        <a:buNone/>
                      </a:pPr>
                      <a:r>
                        <a:rPr lang="en-US" sz="1600" kern="0" dirty="0">
                          <a:effectLst/>
                        </a:rPr>
                        <a:t>358 Main Street</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600" kern="0" dirty="0">
                          <a:effectLst/>
                        </a:rPr>
                        <a:t>GAR Hall elevator</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32530801"/>
                  </a:ext>
                </a:extLst>
              </a:tr>
              <a:tr h="784698">
                <a:tc>
                  <a:txBody>
                    <a:bodyPr/>
                    <a:lstStyle/>
                    <a:p>
                      <a:pPr marL="0" marR="0" algn="ctr" defTabSz="914400" rtl="0" eaLnBrk="1" latinLnBrk="0" hangingPunct="1">
                        <a:lnSpc>
                          <a:spcPct val="115000"/>
                        </a:lnSpc>
                        <a:spcAft>
                          <a:spcPts val="800"/>
                        </a:spcAft>
                        <a:buNone/>
                      </a:pPr>
                      <a:r>
                        <a:rPr lang="en-US" sz="1600" b="0" kern="0" dirty="0">
                          <a:solidFill>
                            <a:schemeClr val="dk1"/>
                          </a:solidFill>
                          <a:effectLst/>
                          <a:latin typeface="+mn-lt"/>
                          <a:ea typeface="+mn-ea"/>
                          <a:cs typeface="+mn-cs"/>
                        </a:rPr>
                        <a:t>Hingham Community Center</a:t>
                      </a:r>
                    </a:p>
                  </a:txBody>
                  <a:tcPr marL="68580" marR="68580" marT="0" marB="0" anchor="ctr">
                    <a:solidFill>
                      <a:srgbClr val="EAEFF7"/>
                    </a:solidFill>
                  </a:tcPr>
                </a:tc>
                <a:tc>
                  <a:txBody>
                    <a:bodyPr/>
                    <a:lstStyle/>
                    <a:p>
                      <a:pPr marL="0" marR="0" algn="ctr">
                        <a:lnSpc>
                          <a:spcPct val="115000"/>
                        </a:lnSpc>
                        <a:spcAft>
                          <a:spcPts val="800"/>
                        </a:spcAft>
                        <a:buNone/>
                      </a:pPr>
                      <a:r>
                        <a:rPr lang="en-US" sz="1600" kern="0" dirty="0">
                          <a:effectLst/>
                        </a:rPr>
                        <a:t>70 South Street</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600" kern="0" dirty="0">
                          <a:effectLst/>
                        </a:rPr>
                        <a:t>Capital improvements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17285195"/>
                  </a:ext>
                </a:extLst>
              </a:tr>
              <a:tr h="784698">
                <a:tc>
                  <a:txBody>
                    <a:bodyPr/>
                    <a:lstStyle/>
                    <a:p>
                      <a:pPr marL="0" marR="0" algn="ctr" defTabSz="914400" rtl="0" eaLnBrk="1" latinLnBrk="0" hangingPunct="1">
                        <a:lnSpc>
                          <a:spcPct val="115000"/>
                        </a:lnSpc>
                        <a:spcAft>
                          <a:spcPts val="800"/>
                        </a:spcAft>
                        <a:buNone/>
                      </a:pPr>
                      <a:r>
                        <a:rPr lang="en-US" sz="1600" b="0" kern="0" dirty="0">
                          <a:solidFill>
                            <a:schemeClr val="dk1"/>
                          </a:solidFill>
                          <a:effectLst/>
                          <a:latin typeface="+mn-lt"/>
                          <a:ea typeface="+mn-ea"/>
                          <a:cs typeface="+mn-cs"/>
                        </a:rPr>
                        <a:t>Housing Authority</a:t>
                      </a:r>
                    </a:p>
                  </a:txBody>
                  <a:tcPr marL="68580" marR="68580" marT="0" marB="0" anchor="ctr">
                    <a:solidFill>
                      <a:srgbClr val="D2DEEF"/>
                    </a:solidFill>
                  </a:tcPr>
                </a:tc>
                <a:tc>
                  <a:txBody>
                    <a:bodyPr/>
                    <a:lstStyle/>
                    <a:p>
                      <a:pPr marL="0" marR="0" algn="ctr">
                        <a:lnSpc>
                          <a:spcPct val="115000"/>
                        </a:lnSpc>
                        <a:spcAft>
                          <a:spcPts val="800"/>
                        </a:spcAft>
                        <a:buNone/>
                      </a:pPr>
                      <a:r>
                        <a:rPr lang="en-US" sz="1600" kern="0" dirty="0">
                          <a:effectLst/>
                        </a:rPr>
                        <a:t>30 Thaxter Street</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600" kern="0" dirty="0">
                          <a:effectLst/>
                        </a:rPr>
                        <a:t>Roof replacement</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90692551"/>
                  </a:ext>
                </a:extLst>
              </a:tr>
              <a:tr h="784698">
                <a:tc>
                  <a:txBody>
                    <a:bodyPr/>
                    <a:lstStyle/>
                    <a:p>
                      <a:pPr marL="0" marR="0" algn="ctr" defTabSz="914400" rtl="0" eaLnBrk="1" latinLnBrk="0" hangingPunct="1">
                        <a:lnSpc>
                          <a:spcPct val="115000"/>
                        </a:lnSpc>
                        <a:spcAft>
                          <a:spcPts val="800"/>
                        </a:spcAft>
                        <a:buNone/>
                      </a:pPr>
                      <a:r>
                        <a:rPr lang="en-US" sz="1600" b="0" kern="0" dirty="0">
                          <a:solidFill>
                            <a:schemeClr val="dk1"/>
                          </a:solidFill>
                          <a:effectLst/>
                          <a:latin typeface="+mn-lt"/>
                          <a:ea typeface="+mn-ea"/>
                          <a:cs typeface="+mn-cs"/>
                        </a:rPr>
                        <a:t>Historical Commission</a:t>
                      </a:r>
                    </a:p>
                  </a:txBody>
                  <a:tcPr marL="68580" marR="68580" marT="0" marB="0" anchor="ctr">
                    <a:solidFill>
                      <a:srgbClr val="EAEFF7"/>
                    </a:solidFill>
                  </a:tcPr>
                </a:tc>
                <a:tc>
                  <a:txBody>
                    <a:bodyPr/>
                    <a:lstStyle/>
                    <a:p>
                      <a:pPr marL="0" marR="0" algn="ctr">
                        <a:lnSpc>
                          <a:spcPct val="115000"/>
                        </a:lnSpc>
                        <a:spcAft>
                          <a:spcPts val="800"/>
                        </a:spcAft>
                        <a:buNone/>
                      </a:pPr>
                      <a:r>
                        <a:rPr lang="en-US" sz="1600" kern="0" dirty="0">
                          <a:effectLst/>
                        </a:rPr>
                        <a:t>Hingham Harbor (Boat Ramp)</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600" kern="0" dirty="0">
                          <a:effectLst/>
                        </a:rPr>
                        <a:t>Iron Horse Restoration</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02698185"/>
                  </a:ext>
                </a:extLst>
              </a:tr>
            </a:tbl>
          </a:graphicData>
        </a:graphic>
      </p:graphicFrame>
      <p:sp>
        <p:nvSpPr>
          <p:cNvPr id="5" name="Rectangle 4">
            <a:extLst>
              <a:ext uri="{FF2B5EF4-FFF2-40B4-BE49-F238E27FC236}">
                <a16:creationId xmlns:a16="http://schemas.microsoft.com/office/drawing/2014/main" id="{BE9E37A8-6260-1F0A-2B13-4C79CC76CB5D}"/>
              </a:ext>
            </a:extLst>
          </p:cNvPr>
          <p:cNvSpPr/>
          <p:nvPr/>
        </p:nvSpPr>
        <p:spPr>
          <a:xfrm>
            <a:off x="838200" y="1865093"/>
            <a:ext cx="10515600" cy="551234"/>
          </a:xfrm>
          <a:prstGeom prst="rect">
            <a:avLst/>
          </a:prstGeom>
          <a:solidFill>
            <a:srgbClr val="D2DEE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Saturday, October 25, 8am</a:t>
            </a:r>
          </a:p>
        </p:txBody>
      </p:sp>
    </p:spTree>
    <p:extLst>
      <p:ext uri="{BB962C8B-B14F-4D97-AF65-F5344CB8AC3E}">
        <p14:creationId xmlns:p14="http://schemas.microsoft.com/office/powerpoint/2010/main" val="3930948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F795B5-9D93-16E1-F8E3-CF95C2FD61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3FB24B-FCA2-30A8-3558-6B1A63FCF233}"/>
              </a:ext>
            </a:extLst>
          </p:cNvPr>
          <p:cNvSpPr>
            <a:spLocks noGrp="1"/>
          </p:cNvSpPr>
          <p:nvPr>
            <p:ph type="title"/>
          </p:nvPr>
        </p:nvSpPr>
        <p:spPr>
          <a:solidFill>
            <a:schemeClr val="accent1">
              <a:lumMod val="50000"/>
            </a:schemeClr>
          </a:solidFill>
        </p:spPr>
        <p:txBody>
          <a:bodyPr/>
          <a:lstStyle/>
          <a:p>
            <a:pPr algn="ctr"/>
            <a:r>
              <a:rPr lang="en-US" dirty="0">
                <a:solidFill>
                  <a:schemeClr val="bg1"/>
                </a:solidFill>
              </a:rPr>
              <a:t>PROCESS</a:t>
            </a:r>
          </a:p>
        </p:txBody>
      </p:sp>
      <p:sp>
        <p:nvSpPr>
          <p:cNvPr id="3" name="Content Placeholder 2">
            <a:extLst>
              <a:ext uri="{FF2B5EF4-FFF2-40B4-BE49-F238E27FC236}">
                <a16:creationId xmlns:a16="http://schemas.microsoft.com/office/drawing/2014/main" id="{DB2658B1-A9EC-CCC7-FD16-53A407AE30D1}"/>
              </a:ext>
            </a:extLst>
          </p:cNvPr>
          <p:cNvSpPr>
            <a:spLocks noGrp="1"/>
          </p:cNvSpPr>
          <p:nvPr>
            <p:ph idx="1"/>
          </p:nvPr>
        </p:nvSpPr>
        <p:spPr/>
        <p:txBody>
          <a:bodyPr>
            <a:normAutofit fontScale="92500" lnSpcReduction="20000"/>
          </a:bodyPr>
          <a:lstStyle/>
          <a:p>
            <a:pPr marL="0" indent="0">
              <a:buNone/>
            </a:pPr>
            <a:endParaRPr lang="en-US" dirty="0">
              <a:solidFill>
                <a:schemeClr val="accent1">
                  <a:lumMod val="50000"/>
                </a:schemeClr>
              </a:solidFill>
            </a:endParaRPr>
          </a:p>
          <a:p>
            <a:pPr rtl="0" fontAlgn="ctr"/>
            <a:r>
              <a:rPr lang="en-US" sz="2200" dirty="0">
                <a:solidFill>
                  <a:schemeClr val="accent1">
                    <a:lumMod val="50000"/>
                  </a:schemeClr>
                </a:solidFill>
              </a:rPr>
              <a:t>September 9th - Preliminary applications due</a:t>
            </a:r>
          </a:p>
          <a:p>
            <a:pPr rtl="0" fontAlgn="ctr"/>
            <a:r>
              <a:rPr lang="en-US" sz="2200" dirty="0">
                <a:solidFill>
                  <a:schemeClr val="accent1">
                    <a:lumMod val="50000"/>
                  </a:schemeClr>
                </a:solidFill>
              </a:rPr>
              <a:t>September 17th - CPC reviewed the preliminary applications for eligibility </a:t>
            </a:r>
          </a:p>
          <a:p>
            <a:pPr rtl="0" fontAlgn="ctr"/>
            <a:r>
              <a:rPr lang="en-US" sz="2200" dirty="0">
                <a:solidFill>
                  <a:schemeClr val="accent1">
                    <a:lumMod val="50000"/>
                  </a:schemeClr>
                </a:solidFill>
              </a:rPr>
              <a:t>October 7th - Final applications were due on October 7th</a:t>
            </a:r>
          </a:p>
          <a:p>
            <a:pPr rtl="0" fontAlgn="ctr"/>
            <a:r>
              <a:rPr lang="en-US" sz="2200" dirty="0">
                <a:solidFill>
                  <a:schemeClr val="accent1">
                    <a:lumMod val="50000"/>
                  </a:schemeClr>
                </a:solidFill>
              </a:rPr>
              <a:t>October 21st – Final Application Review</a:t>
            </a:r>
          </a:p>
          <a:p>
            <a:pPr rtl="0" fontAlgn="ctr"/>
            <a:r>
              <a:rPr lang="en-US" sz="2200" dirty="0">
                <a:solidFill>
                  <a:schemeClr val="accent1">
                    <a:lumMod val="50000"/>
                  </a:schemeClr>
                </a:solidFill>
              </a:rPr>
              <a:t>October 25th – Site Visits </a:t>
            </a:r>
          </a:p>
          <a:p>
            <a:pPr rtl="0" fontAlgn="ctr"/>
            <a:r>
              <a:rPr lang="en-US" sz="2200" dirty="0">
                <a:solidFill>
                  <a:schemeClr val="accent1">
                    <a:lumMod val="50000"/>
                  </a:schemeClr>
                </a:solidFill>
              </a:rPr>
              <a:t>November 4th and 5th – Project Hearings/Proponent Presentations </a:t>
            </a:r>
          </a:p>
          <a:p>
            <a:pPr rtl="0" fontAlgn="ctr"/>
            <a:r>
              <a:rPr lang="en-US" sz="2200" dirty="0">
                <a:solidFill>
                  <a:schemeClr val="accent1">
                    <a:lumMod val="50000"/>
                  </a:schemeClr>
                </a:solidFill>
              </a:rPr>
              <a:t>December 10th – CPC Final Review of Pending Applications</a:t>
            </a:r>
          </a:p>
          <a:p>
            <a:pPr rtl="0" fontAlgn="ctr"/>
            <a:r>
              <a:rPr lang="en-US" sz="2200" dirty="0">
                <a:solidFill>
                  <a:schemeClr val="accent1">
                    <a:lumMod val="50000"/>
                  </a:schemeClr>
                </a:solidFill>
              </a:rPr>
              <a:t>January 7th - Final Project Presentations from proponents</a:t>
            </a:r>
          </a:p>
          <a:p>
            <a:pPr rtl="0" fontAlgn="ctr"/>
            <a:r>
              <a:rPr lang="en-US" sz="2200" dirty="0">
                <a:solidFill>
                  <a:schemeClr val="accent1">
                    <a:lumMod val="50000"/>
                  </a:schemeClr>
                </a:solidFill>
              </a:rPr>
              <a:t>January 14th - CPC will vote our final recommendations to Annual Town Meeting</a:t>
            </a:r>
          </a:p>
          <a:p>
            <a:pPr rtl="0" fontAlgn="ctr"/>
            <a:r>
              <a:rPr lang="en-US" sz="2200" dirty="0">
                <a:solidFill>
                  <a:schemeClr val="accent1">
                    <a:lumMod val="50000"/>
                  </a:schemeClr>
                </a:solidFill>
              </a:rPr>
              <a:t>The Select Board and the Advisory Committee - hold hearings and make recommendations</a:t>
            </a:r>
          </a:p>
          <a:p>
            <a:pPr rtl="0" fontAlgn="ctr"/>
            <a:r>
              <a:rPr lang="en-US" sz="2200" dirty="0">
                <a:solidFill>
                  <a:schemeClr val="accent1">
                    <a:lumMod val="50000"/>
                  </a:schemeClr>
                </a:solidFill>
              </a:rPr>
              <a:t>April 26th - Town Meeting voters will make the final decision</a:t>
            </a:r>
          </a:p>
          <a:p>
            <a:endParaRPr lang="en-US" dirty="0">
              <a:solidFill>
                <a:schemeClr val="accent1">
                  <a:lumMod val="50000"/>
                </a:schemeClr>
              </a:solidFill>
            </a:endParaRPr>
          </a:p>
        </p:txBody>
      </p:sp>
    </p:spTree>
    <p:extLst>
      <p:ext uri="{BB962C8B-B14F-4D97-AF65-F5344CB8AC3E}">
        <p14:creationId xmlns:p14="http://schemas.microsoft.com/office/powerpoint/2010/main" val="3476752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normAutofit fontScale="90000"/>
          </a:bodyPr>
          <a:lstStyle/>
          <a:p>
            <a:r>
              <a:rPr lang="en-US" dirty="0">
                <a:solidFill>
                  <a:schemeClr val="bg1"/>
                </a:solidFill>
              </a:rPr>
              <a:t/>
            </a:r>
            <a:br>
              <a:rPr lang="en-US" dirty="0">
                <a:solidFill>
                  <a:schemeClr val="bg1"/>
                </a:solidFill>
              </a:rPr>
            </a:br>
            <a:r>
              <a:rPr lang="en-US" dirty="0">
                <a:solidFill>
                  <a:schemeClr val="bg1"/>
                </a:solidFill>
              </a:rPr>
              <a:t>Project:  Basketball Court Restoration </a:t>
            </a:r>
            <a:br>
              <a:rPr lang="en-US" dirty="0">
                <a:solidFill>
                  <a:schemeClr val="bg1"/>
                </a:solidFill>
              </a:rPr>
            </a:br>
            <a:r>
              <a:rPr lang="en-US" dirty="0">
                <a:solidFill>
                  <a:schemeClr val="bg1"/>
                </a:solidFill>
              </a:rPr>
              <a:t>		at Plymouth River School</a:t>
            </a:r>
            <a:br>
              <a:rPr lang="en-US" dirty="0">
                <a:solidFill>
                  <a:schemeClr val="bg1"/>
                </a:solidFill>
              </a:rPr>
            </a:br>
            <a:endParaRPr lang="en-US" dirty="0">
              <a:solidFill>
                <a:schemeClr val="bg1"/>
              </a:solidFill>
            </a:endParaRPr>
          </a:p>
        </p:txBody>
      </p:sp>
      <p:sp>
        <p:nvSpPr>
          <p:cNvPr id="3" name="Content Placeholder 2"/>
          <p:cNvSpPr>
            <a:spLocks noGrp="1"/>
          </p:cNvSpPr>
          <p:nvPr>
            <p:ph idx="1"/>
          </p:nvPr>
        </p:nvSpPr>
        <p:spPr/>
        <p:txBody>
          <a:bodyPr>
            <a:normAutofit/>
          </a:bodyPr>
          <a:lstStyle/>
          <a:p>
            <a:pPr marL="0" indent="0">
              <a:lnSpc>
                <a:spcPct val="100000"/>
              </a:lnSpc>
              <a:spcBef>
                <a:spcPts val="0"/>
              </a:spcBef>
              <a:buNone/>
            </a:pPr>
            <a:r>
              <a:rPr lang="en-US" sz="3000" dirty="0">
                <a:solidFill>
                  <a:schemeClr val="accent1">
                    <a:lumMod val="50000"/>
                  </a:schemeClr>
                </a:solidFill>
              </a:rPr>
              <a:t>Applicant:	 Hingham Recreation </a:t>
            </a:r>
          </a:p>
          <a:p>
            <a:pPr marL="0" indent="0">
              <a:lnSpc>
                <a:spcPct val="100000"/>
              </a:lnSpc>
              <a:spcBef>
                <a:spcPts val="0"/>
              </a:spcBef>
              <a:buNone/>
            </a:pPr>
            <a:r>
              <a:rPr lang="en-US" sz="3000" dirty="0">
                <a:solidFill>
                  <a:schemeClr val="accent1">
                    <a:lumMod val="50000"/>
                  </a:schemeClr>
                </a:solidFill>
              </a:rPr>
              <a:t>Request:	$343,500   ----   reduced from preliminary $350,500</a:t>
            </a:r>
          </a:p>
          <a:p>
            <a:pPr marL="0" indent="0">
              <a:lnSpc>
                <a:spcPct val="100000"/>
              </a:lnSpc>
              <a:spcBef>
                <a:spcPts val="0"/>
              </a:spcBef>
              <a:buNone/>
            </a:pPr>
            <a:r>
              <a:rPr lang="en-US" sz="3000" dirty="0">
                <a:solidFill>
                  <a:schemeClr val="accent1">
                    <a:lumMod val="50000"/>
                  </a:schemeClr>
                </a:solidFill>
              </a:rPr>
              <a:t>Total Cost:	$343,500</a:t>
            </a:r>
          </a:p>
          <a:p>
            <a:pPr marL="0" indent="0">
              <a:lnSpc>
                <a:spcPct val="100000"/>
              </a:lnSpc>
              <a:spcBef>
                <a:spcPts val="0"/>
              </a:spcBef>
              <a:buNone/>
            </a:pPr>
            <a:r>
              <a:rPr lang="en-US" sz="3000" dirty="0">
                <a:solidFill>
                  <a:schemeClr val="accent1">
                    <a:lumMod val="50000"/>
                  </a:schemeClr>
                </a:solidFill>
              </a:rPr>
              <a:t>Category: 	Recreation; Create/Rehabilitation</a:t>
            </a:r>
          </a:p>
          <a:p>
            <a:pPr marL="0" indent="0">
              <a:buNone/>
            </a:pPr>
            <a:endParaRPr lang="en-US" sz="1300" dirty="0">
              <a:solidFill>
                <a:schemeClr val="accent1">
                  <a:lumMod val="50000"/>
                </a:schemeClr>
              </a:solidFill>
            </a:endParaRPr>
          </a:p>
          <a:p>
            <a:pPr marL="0" indent="0">
              <a:buNone/>
            </a:pPr>
            <a:r>
              <a:rPr lang="en-US" sz="3000" dirty="0">
                <a:solidFill>
                  <a:schemeClr val="accent1">
                    <a:lumMod val="50000"/>
                  </a:schemeClr>
                </a:solidFill>
              </a:rPr>
              <a:t>Description:  </a:t>
            </a:r>
          </a:p>
          <a:p>
            <a:pPr marL="0" indent="0">
              <a:buNone/>
            </a:pPr>
            <a:r>
              <a:rPr lang="en-US" sz="2200" dirty="0">
                <a:solidFill>
                  <a:schemeClr val="accent1">
                    <a:lumMod val="50000"/>
                  </a:schemeClr>
                </a:solidFill>
              </a:rPr>
              <a:t>Re-construct the court surface and make necessary roof structure repairs. </a:t>
            </a:r>
          </a:p>
          <a:p>
            <a:pPr marL="0" indent="0">
              <a:buNone/>
            </a:pPr>
            <a:endParaRPr lang="en-US" dirty="0"/>
          </a:p>
        </p:txBody>
      </p:sp>
    </p:spTree>
    <p:extLst>
      <p:ext uri="{BB962C8B-B14F-4D97-AF65-F5344CB8AC3E}">
        <p14:creationId xmlns:p14="http://schemas.microsoft.com/office/powerpoint/2010/main" val="638748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normAutofit fontScale="90000"/>
          </a:bodyPr>
          <a:lstStyle/>
          <a:p>
            <a:r>
              <a:rPr lang="en-US" dirty="0">
                <a:solidFill>
                  <a:schemeClr val="bg1"/>
                </a:solidFill>
              </a:rPr>
              <a:t/>
            </a:r>
            <a:br>
              <a:rPr lang="en-US" dirty="0">
                <a:solidFill>
                  <a:schemeClr val="bg1"/>
                </a:solidFill>
              </a:rPr>
            </a:br>
            <a:r>
              <a:rPr lang="en-US" dirty="0">
                <a:solidFill>
                  <a:schemeClr val="bg1"/>
                </a:solidFill>
              </a:rPr>
              <a:t>Project: GAR Hall Elevator Replacement</a:t>
            </a:r>
            <a:br>
              <a:rPr lang="en-US" dirty="0">
                <a:solidFill>
                  <a:schemeClr val="bg1"/>
                </a:solidFill>
              </a:rPr>
            </a:br>
            <a:endParaRPr lang="en-US" dirty="0">
              <a:solidFill>
                <a:schemeClr val="bg1"/>
              </a:solidFill>
            </a:endParaRPr>
          </a:p>
        </p:txBody>
      </p:sp>
      <p:sp>
        <p:nvSpPr>
          <p:cNvPr id="3" name="Content Placeholder 2"/>
          <p:cNvSpPr>
            <a:spLocks noGrp="1"/>
          </p:cNvSpPr>
          <p:nvPr>
            <p:ph idx="1"/>
          </p:nvPr>
        </p:nvSpPr>
        <p:spPr/>
        <p:txBody>
          <a:bodyPr>
            <a:normAutofit/>
          </a:bodyPr>
          <a:lstStyle/>
          <a:p>
            <a:pPr marL="0" indent="0">
              <a:lnSpc>
                <a:spcPct val="100000"/>
              </a:lnSpc>
              <a:spcBef>
                <a:spcPts val="0"/>
              </a:spcBef>
              <a:buNone/>
            </a:pPr>
            <a:r>
              <a:rPr lang="en-US" dirty="0">
                <a:solidFill>
                  <a:schemeClr val="accent1">
                    <a:lumMod val="50000"/>
                  </a:schemeClr>
                </a:solidFill>
              </a:rPr>
              <a:t>Applicant:	 Town of Hingham, Veterans Services</a:t>
            </a:r>
          </a:p>
          <a:p>
            <a:pPr marL="0" indent="0">
              <a:lnSpc>
                <a:spcPct val="100000"/>
              </a:lnSpc>
              <a:spcBef>
                <a:spcPts val="0"/>
              </a:spcBef>
              <a:buNone/>
            </a:pPr>
            <a:r>
              <a:rPr lang="en-US" dirty="0">
                <a:solidFill>
                  <a:schemeClr val="accent1">
                    <a:lumMod val="50000"/>
                  </a:schemeClr>
                </a:solidFill>
              </a:rPr>
              <a:t>Request:	$160,000 --------- preliminary $151,500</a:t>
            </a:r>
          </a:p>
          <a:p>
            <a:pPr marL="0" indent="0">
              <a:lnSpc>
                <a:spcPct val="100000"/>
              </a:lnSpc>
              <a:spcBef>
                <a:spcPts val="0"/>
              </a:spcBef>
              <a:buNone/>
            </a:pPr>
            <a:r>
              <a:rPr lang="en-US" dirty="0">
                <a:solidFill>
                  <a:schemeClr val="accent1">
                    <a:lumMod val="50000"/>
                  </a:schemeClr>
                </a:solidFill>
              </a:rPr>
              <a:t>Total Cost:	$160,000	</a:t>
            </a:r>
          </a:p>
          <a:p>
            <a:pPr marL="0" indent="0">
              <a:lnSpc>
                <a:spcPct val="100000"/>
              </a:lnSpc>
              <a:spcBef>
                <a:spcPts val="0"/>
              </a:spcBef>
              <a:buNone/>
            </a:pPr>
            <a:r>
              <a:rPr lang="en-US" dirty="0">
                <a:solidFill>
                  <a:schemeClr val="accent1">
                    <a:lumMod val="50000"/>
                  </a:schemeClr>
                </a:solidFill>
              </a:rPr>
              <a:t>Category: 	Historic; Rehabilitation</a:t>
            </a:r>
          </a:p>
          <a:p>
            <a:pPr marL="0" indent="0">
              <a:buNone/>
            </a:pPr>
            <a:endParaRPr lang="en-US" sz="1200" dirty="0"/>
          </a:p>
          <a:p>
            <a:pPr marL="0" indent="0">
              <a:buNone/>
            </a:pPr>
            <a:r>
              <a:rPr lang="en-US" dirty="0">
                <a:solidFill>
                  <a:schemeClr val="accent1">
                    <a:lumMod val="50000"/>
                  </a:schemeClr>
                </a:solidFill>
              </a:rPr>
              <a:t>Description:</a:t>
            </a:r>
          </a:p>
          <a:p>
            <a:pPr marL="0" indent="0">
              <a:buNone/>
            </a:pPr>
            <a:r>
              <a:rPr lang="en-US" sz="2200" dirty="0">
                <a:solidFill>
                  <a:schemeClr val="accent1">
                    <a:lumMod val="50000"/>
                  </a:schemeClr>
                </a:solidFill>
              </a:rPr>
              <a:t>GAR Hall elevator breaks down requiring regular repair. Request is to replace the elevator for ADA compliance. </a:t>
            </a:r>
          </a:p>
        </p:txBody>
      </p:sp>
    </p:spTree>
    <p:extLst>
      <p:ext uri="{BB962C8B-B14F-4D97-AF65-F5344CB8AC3E}">
        <p14:creationId xmlns:p14="http://schemas.microsoft.com/office/powerpoint/2010/main" val="3292528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normAutofit fontScale="90000"/>
          </a:bodyPr>
          <a:lstStyle/>
          <a:p>
            <a:r>
              <a:rPr lang="en-US" dirty="0">
                <a:solidFill>
                  <a:schemeClr val="bg1"/>
                </a:solidFill>
              </a:rPr>
              <a:t/>
            </a:r>
            <a:br>
              <a:rPr lang="en-US" dirty="0">
                <a:solidFill>
                  <a:schemeClr val="bg1"/>
                </a:solidFill>
              </a:rPr>
            </a:br>
            <a:r>
              <a:rPr lang="en-US" dirty="0">
                <a:solidFill>
                  <a:schemeClr val="bg1"/>
                </a:solidFill>
              </a:rPr>
              <a:t/>
            </a:r>
            <a:br>
              <a:rPr lang="en-US" dirty="0">
                <a:solidFill>
                  <a:schemeClr val="bg1"/>
                </a:solidFill>
              </a:rPr>
            </a:br>
            <a:r>
              <a:rPr lang="en-US" dirty="0">
                <a:solidFill>
                  <a:schemeClr val="bg1"/>
                </a:solidFill>
              </a:rPr>
              <a:t>Project: 	“Pro Patria et Gloria” </a:t>
            </a:r>
            <a:br>
              <a:rPr lang="en-US" dirty="0">
                <a:solidFill>
                  <a:schemeClr val="bg1"/>
                </a:solidFill>
              </a:rPr>
            </a:br>
            <a:r>
              <a:rPr lang="en-US" dirty="0">
                <a:solidFill>
                  <a:schemeClr val="bg1"/>
                </a:solidFill>
              </a:rPr>
              <a:t>		War Memorial Restoration</a:t>
            </a:r>
            <a:br>
              <a:rPr lang="en-US" dirty="0">
                <a:solidFill>
                  <a:schemeClr val="bg1"/>
                </a:solidFill>
              </a:rPr>
            </a:br>
            <a:r>
              <a:rPr lang="en-US" dirty="0">
                <a:solidFill>
                  <a:schemeClr val="bg1"/>
                </a:solidFill>
              </a:rPr>
              <a:t/>
            </a:r>
            <a:br>
              <a:rPr lang="en-US" dirty="0">
                <a:solidFill>
                  <a:schemeClr val="bg1"/>
                </a:solidFill>
              </a:rPr>
            </a:br>
            <a:endParaRPr lang="en-US" dirty="0">
              <a:solidFill>
                <a:schemeClr val="bg1"/>
              </a:solidFill>
            </a:endParaRPr>
          </a:p>
        </p:txBody>
      </p:sp>
      <p:sp>
        <p:nvSpPr>
          <p:cNvPr id="3" name="Content Placeholder 2"/>
          <p:cNvSpPr>
            <a:spLocks noGrp="1"/>
          </p:cNvSpPr>
          <p:nvPr>
            <p:ph idx="1"/>
          </p:nvPr>
        </p:nvSpPr>
        <p:spPr/>
        <p:txBody>
          <a:bodyPr>
            <a:normAutofit fontScale="92500"/>
          </a:bodyPr>
          <a:lstStyle/>
          <a:p>
            <a:pPr marL="0" indent="0">
              <a:lnSpc>
                <a:spcPct val="110000"/>
              </a:lnSpc>
              <a:spcBef>
                <a:spcPts val="0"/>
              </a:spcBef>
              <a:buNone/>
            </a:pPr>
            <a:r>
              <a:rPr lang="en-US" sz="3000" dirty="0">
                <a:solidFill>
                  <a:schemeClr val="accent1">
                    <a:lumMod val="50000"/>
                  </a:schemeClr>
                </a:solidFill>
              </a:rPr>
              <a:t>Applicant:	Hingham Historical Commission</a:t>
            </a:r>
          </a:p>
          <a:p>
            <a:pPr marL="0" indent="0">
              <a:lnSpc>
                <a:spcPct val="110000"/>
              </a:lnSpc>
              <a:spcBef>
                <a:spcPts val="0"/>
              </a:spcBef>
              <a:buNone/>
            </a:pPr>
            <a:r>
              <a:rPr lang="en-US" sz="3000" dirty="0">
                <a:solidFill>
                  <a:schemeClr val="accent1">
                    <a:lumMod val="50000"/>
                  </a:schemeClr>
                </a:solidFill>
              </a:rPr>
              <a:t>Request:	$30,300  ------------------ preliminary app $22,500</a:t>
            </a:r>
          </a:p>
          <a:p>
            <a:pPr marL="0" indent="0">
              <a:lnSpc>
                <a:spcPct val="110000"/>
              </a:lnSpc>
              <a:spcBef>
                <a:spcPts val="0"/>
              </a:spcBef>
              <a:buNone/>
            </a:pPr>
            <a:r>
              <a:rPr lang="en-US" sz="3000" dirty="0">
                <a:solidFill>
                  <a:schemeClr val="accent1">
                    <a:lumMod val="50000"/>
                  </a:schemeClr>
                </a:solidFill>
              </a:rPr>
              <a:t>Total Cost:	$30,300</a:t>
            </a:r>
          </a:p>
          <a:p>
            <a:pPr marL="0" indent="0">
              <a:lnSpc>
                <a:spcPct val="110000"/>
              </a:lnSpc>
              <a:spcBef>
                <a:spcPts val="0"/>
              </a:spcBef>
              <a:buNone/>
            </a:pPr>
            <a:r>
              <a:rPr lang="en-US" sz="3000" dirty="0">
                <a:solidFill>
                  <a:schemeClr val="accent1">
                    <a:lumMod val="50000"/>
                  </a:schemeClr>
                </a:solidFill>
              </a:rPr>
              <a:t>Category: 	Historic, Restoration</a:t>
            </a:r>
          </a:p>
          <a:p>
            <a:pPr marL="0" indent="0">
              <a:lnSpc>
                <a:spcPct val="120000"/>
              </a:lnSpc>
              <a:spcBef>
                <a:spcPts val="0"/>
              </a:spcBef>
              <a:buNone/>
            </a:pPr>
            <a:endParaRPr lang="en-US" sz="1300" dirty="0">
              <a:solidFill>
                <a:schemeClr val="accent1">
                  <a:lumMod val="50000"/>
                </a:schemeClr>
              </a:solidFill>
            </a:endParaRPr>
          </a:p>
          <a:p>
            <a:pPr marL="0" indent="0">
              <a:lnSpc>
                <a:spcPct val="120000"/>
              </a:lnSpc>
              <a:spcBef>
                <a:spcPts val="0"/>
              </a:spcBef>
              <a:buNone/>
            </a:pPr>
            <a:r>
              <a:rPr lang="en-US" sz="3200" dirty="0">
                <a:solidFill>
                  <a:schemeClr val="accent1">
                    <a:lumMod val="50000"/>
                  </a:schemeClr>
                </a:solidFill>
              </a:rPr>
              <a:t>Restoration will include:</a:t>
            </a:r>
          </a:p>
          <a:p>
            <a:pPr>
              <a:lnSpc>
                <a:spcPct val="120000"/>
              </a:lnSpc>
              <a:spcBef>
                <a:spcPts val="0"/>
              </a:spcBef>
            </a:pPr>
            <a:r>
              <a:rPr lang="en-US" sz="2200" dirty="0">
                <a:solidFill>
                  <a:schemeClr val="accent1">
                    <a:lumMod val="50000"/>
                  </a:schemeClr>
                </a:solidFill>
              </a:rPr>
              <a:t>Removal of degraded coating wax, </a:t>
            </a:r>
          </a:p>
          <a:p>
            <a:pPr>
              <a:lnSpc>
                <a:spcPct val="120000"/>
              </a:lnSpc>
              <a:spcBef>
                <a:spcPts val="0"/>
              </a:spcBef>
            </a:pPr>
            <a:r>
              <a:rPr lang="en-US" sz="2200" dirty="0">
                <a:solidFill>
                  <a:schemeClr val="accent1">
                    <a:lumMod val="50000"/>
                  </a:schemeClr>
                </a:solidFill>
              </a:rPr>
              <a:t>Spot patina in areas scratched, corroded and abraded to match colorations of adjacent surface</a:t>
            </a:r>
          </a:p>
          <a:p>
            <a:pPr>
              <a:lnSpc>
                <a:spcPct val="120000"/>
              </a:lnSpc>
              <a:spcBef>
                <a:spcPts val="0"/>
              </a:spcBef>
            </a:pPr>
            <a:r>
              <a:rPr lang="en-US" sz="2200" dirty="0">
                <a:solidFill>
                  <a:schemeClr val="accent1">
                    <a:lumMod val="50000"/>
                  </a:schemeClr>
                </a:solidFill>
              </a:rPr>
              <a:t>Recoat with Incralac using HVLP spray</a:t>
            </a:r>
          </a:p>
          <a:p>
            <a:pPr>
              <a:lnSpc>
                <a:spcPct val="120000"/>
              </a:lnSpc>
              <a:spcBef>
                <a:spcPts val="0"/>
              </a:spcBef>
            </a:pPr>
            <a:r>
              <a:rPr lang="en-US" sz="2200" dirty="0">
                <a:solidFill>
                  <a:schemeClr val="accent1">
                    <a:lumMod val="50000"/>
                  </a:schemeClr>
                </a:solidFill>
              </a:rPr>
              <a:t>Application of Butchers wax after coating has cured </a:t>
            </a:r>
          </a:p>
          <a:p>
            <a:pPr marL="0" indent="0">
              <a:buNone/>
            </a:pPr>
            <a:endParaRPr lang="en-US" dirty="0"/>
          </a:p>
          <a:p>
            <a:pPr marL="0" indent="0">
              <a:buNone/>
            </a:pPr>
            <a:endParaRPr lang="en-US" sz="1600" dirty="0"/>
          </a:p>
          <a:p>
            <a:endParaRPr lang="en-US" dirty="0"/>
          </a:p>
        </p:txBody>
      </p:sp>
    </p:spTree>
    <p:extLst>
      <p:ext uri="{BB962C8B-B14F-4D97-AF65-F5344CB8AC3E}">
        <p14:creationId xmlns:p14="http://schemas.microsoft.com/office/powerpoint/2010/main" val="2015347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normAutofit fontScale="90000"/>
          </a:bodyPr>
          <a:lstStyle/>
          <a:p>
            <a:r>
              <a:rPr lang="en-US" dirty="0">
                <a:solidFill>
                  <a:schemeClr val="bg1"/>
                </a:solidFill>
              </a:rPr>
              <a:t/>
            </a:r>
            <a:br>
              <a:rPr lang="en-US" dirty="0">
                <a:solidFill>
                  <a:schemeClr val="bg1"/>
                </a:solidFill>
              </a:rPr>
            </a:br>
            <a:r>
              <a:rPr lang="en-US" dirty="0">
                <a:solidFill>
                  <a:schemeClr val="bg1"/>
                </a:solidFill>
              </a:rPr>
              <a:t>Project:	Community Center </a:t>
            </a:r>
            <a:br>
              <a:rPr lang="en-US" dirty="0">
                <a:solidFill>
                  <a:schemeClr val="bg1"/>
                </a:solidFill>
              </a:rPr>
            </a:br>
            <a:r>
              <a:rPr lang="en-US" dirty="0">
                <a:solidFill>
                  <a:schemeClr val="bg1"/>
                </a:solidFill>
              </a:rPr>
              <a:t>		Preservation and Restoration Project</a:t>
            </a:r>
            <a:br>
              <a:rPr lang="en-US" dirty="0">
                <a:solidFill>
                  <a:schemeClr val="bg1"/>
                </a:solidFill>
              </a:rPr>
            </a:br>
            <a:endParaRPr lang="en-US" dirty="0">
              <a:solidFill>
                <a:schemeClr val="bg1"/>
              </a:solidFill>
            </a:endParaRPr>
          </a:p>
        </p:txBody>
      </p:sp>
      <p:sp>
        <p:nvSpPr>
          <p:cNvPr id="3" name="Content Placeholder 2"/>
          <p:cNvSpPr>
            <a:spLocks noGrp="1"/>
          </p:cNvSpPr>
          <p:nvPr>
            <p:ph idx="1"/>
          </p:nvPr>
        </p:nvSpPr>
        <p:spPr/>
        <p:txBody>
          <a:bodyPr>
            <a:normAutofit fontScale="92500" lnSpcReduction="20000"/>
          </a:bodyPr>
          <a:lstStyle/>
          <a:p>
            <a:pPr marL="0" indent="0">
              <a:lnSpc>
                <a:spcPct val="120000"/>
              </a:lnSpc>
              <a:spcBef>
                <a:spcPts val="0"/>
              </a:spcBef>
              <a:buNone/>
            </a:pPr>
            <a:r>
              <a:rPr lang="en-US" sz="3300" dirty="0">
                <a:solidFill>
                  <a:schemeClr val="accent1">
                    <a:lumMod val="50000"/>
                  </a:schemeClr>
                </a:solidFill>
              </a:rPr>
              <a:t>Applicant:	 Hingham Community Center/John Thaxter House</a:t>
            </a:r>
          </a:p>
          <a:p>
            <a:pPr marL="0" indent="0">
              <a:lnSpc>
                <a:spcPct val="120000"/>
              </a:lnSpc>
              <a:spcBef>
                <a:spcPts val="0"/>
              </a:spcBef>
              <a:buNone/>
            </a:pPr>
            <a:r>
              <a:rPr lang="en-US" sz="3300" dirty="0">
                <a:solidFill>
                  <a:schemeClr val="accent1">
                    <a:lumMod val="50000"/>
                  </a:schemeClr>
                </a:solidFill>
              </a:rPr>
              <a:t>Request:	$337,317 ------------- preliminary app $307,000</a:t>
            </a:r>
          </a:p>
          <a:p>
            <a:pPr marL="0" indent="0">
              <a:lnSpc>
                <a:spcPct val="120000"/>
              </a:lnSpc>
              <a:spcBef>
                <a:spcPts val="0"/>
              </a:spcBef>
              <a:buNone/>
            </a:pPr>
            <a:r>
              <a:rPr lang="en-US" sz="3300" dirty="0">
                <a:solidFill>
                  <a:schemeClr val="accent1">
                    <a:lumMod val="50000"/>
                  </a:schemeClr>
                </a:solidFill>
              </a:rPr>
              <a:t>Total Cost:	$357,317</a:t>
            </a:r>
          </a:p>
          <a:p>
            <a:pPr marL="0" indent="0">
              <a:lnSpc>
                <a:spcPct val="120000"/>
              </a:lnSpc>
              <a:spcBef>
                <a:spcPts val="0"/>
              </a:spcBef>
              <a:buNone/>
            </a:pPr>
            <a:r>
              <a:rPr lang="en-US" sz="3300" dirty="0">
                <a:solidFill>
                  <a:schemeClr val="accent1">
                    <a:lumMod val="50000"/>
                  </a:schemeClr>
                </a:solidFill>
              </a:rPr>
              <a:t>Category: 	Historic; Preserve/Rehabilitation</a:t>
            </a:r>
          </a:p>
          <a:p>
            <a:pPr marL="0" indent="0">
              <a:buNone/>
            </a:pPr>
            <a:endParaRPr lang="en-US" sz="1400" dirty="0">
              <a:solidFill>
                <a:schemeClr val="accent1">
                  <a:lumMod val="50000"/>
                </a:schemeClr>
              </a:solidFill>
            </a:endParaRPr>
          </a:p>
          <a:p>
            <a:pPr marL="0" indent="0">
              <a:buNone/>
            </a:pPr>
            <a:r>
              <a:rPr lang="en-US" sz="3300" dirty="0">
                <a:solidFill>
                  <a:schemeClr val="accent1">
                    <a:lumMod val="50000"/>
                  </a:schemeClr>
                </a:solidFill>
              </a:rPr>
              <a:t>Description:</a:t>
            </a:r>
          </a:p>
          <a:p>
            <a:pPr marL="0" indent="0">
              <a:lnSpc>
                <a:spcPct val="110000"/>
              </a:lnSpc>
              <a:spcBef>
                <a:spcPts val="0"/>
              </a:spcBef>
              <a:buNone/>
            </a:pPr>
            <a:r>
              <a:rPr lang="en-US" sz="2200" dirty="0">
                <a:solidFill>
                  <a:schemeClr val="accent1">
                    <a:lumMod val="50000"/>
                  </a:schemeClr>
                </a:solidFill>
              </a:rPr>
              <a:t>To ensure the building's continued use and historical integrity, we are prioritizing a series of capital improvement projects. These efforts are designed to maintain the buildings safety, functionality and historical character, enabling the Hingham Community Center to provide diverse and vibrant programming as well as offering event space for years to come. Proposed projects are listed in order of priority on attachment. </a:t>
            </a:r>
          </a:p>
          <a:p>
            <a:endParaRPr lang="en-US" dirty="0"/>
          </a:p>
        </p:txBody>
      </p:sp>
    </p:spTree>
    <p:extLst>
      <p:ext uri="{BB962C8B-B14F-4D97-AF65-F5344CB8AC3E}">
        <p14:creationId xmlns:p14="http://schemas.microsoft.com/office/powerpoint/2010/main" val="904473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normAutofit fontScale="90000"/>
          </a:bodyPr>
          <a:lstStyle/>
          <a:p>
            <a:r>
              <a:rPr lang="en-US" dirty="0">
                <a:solidFill>
                  <a:schemeClr val="bg1"/>
                </a:solidFill>
              </a:rPr>
              <a:t/>
            </a:r>
            <a:br>
              <a:rPr lang="en-US" dirty="0">
                <a:solidFill>
                  <a:schemeClr val="bg1"/>
                </a:solidFill>
              </a:rPr>
            </a:br>
            <a:r>
              <a:rPr lang="en-US" dirty="0">
                <a:solidFill>
                  <a:schemeClr val="bg1"/>
                </a:solidFill>
              </a:rPr>
              <a:t>Project:	Community Center </a:t>
            </a:r>
            <a:br>
              <a:rPr lang="en-US" dirty="0">
                <a:solidFill>
                  <a:schemeClr val="bg1"/>
                </a:solidFill>
              </a:rPr>
            </a:br>
            <a:r>
              <a:rPr lang="en-US" dirty="0">
                <a:solidFill>
                  <a:schemeClr val="bg1"/>
                </a:solidFill>
              </a:rPr>
              <a:t>		Preservation and Restoration Project</a:t>
            </a:r>
            <a:br>
              <a:rPr lang="en-US" dirty="0">
                <a:solidFill>
                  <a:schemeClr val="bg1"/>
                </a:solidFill>
              </a:rPr>
            </a:br>
            <a:endParaRPr lang="en-US" dirty="0">
              <a:solidFill>
                <a:schemeClr val="bg1"/>
              </a:solidFill>
            </a:endParaRPr>
          </a:p>
        </p:txBody>
      </p:sp>
      <p:sp>
        <p:nvSpPr>
          <p:cNvPr id="3" name="Content Placeholder 2"/>
          <p:cNvSpPr>
            <a:spLocks noGrp="1"/>
          </p:cNvSpPr>
          <p:nvPr>
            <p:ph idx="1"/>
          </p:nvPr>
        </p:nvSpPr>
        <p:spPr>
          <a:xfrm>
            <a:off x="838200" y="1825624"/>
            <a:ext cx="10515600" cy="4452775"/>
          </a:xfrm>
        </p:spPr>
        <p:txBody>
          <a:bodyPr>
            <a:normAutofit fontScale="32500" lnSpcReduction="20000"/>
          </a:bodyPr>
          <a:lstStyle/>
          <a:p>
            <a:pPr>
              <a:lnSpc>
                <a:spcPct val="170000"/>
              </a:lnSpc>
              <a:spcBef>
                <a:spcPts val="0"/>
              </a:spcBef>
            </a:pPr>
            <a:r>
              <a:rPr lang="en-US" sz="6200" dirty="0">
                <a:solidFill>
                  <a:schemeClr val="accent1">
                    <a:lumMod val="50000"/>
                  </a:schemeClr>
                </a:solidFill>
              </a:rPr>
              <a:t>Renovation of Two Second-Floor Restrooms </a:t>
            </a:r>
          </a:p>
          <a:p>
            <a:pPr>
              <a:lnSpc>
                <a:spcPct val="170000"/>
              </a:lnSpc>
              <a:spcBef>
                <a:spcPts val="0"/>
              </a:spcBef>
            </a:pPr>
            <a:r>
              <a:rPr lang="en-US" sz="6200" dirty="0">
                <a:solidFill>
                  <a:schemeClr val="accent1">
                    <a:lumMod val="50000"/>
                  </a:schemeClr>
                </a:solidFill>
              </a:rPr>
              <a:t>Restoration of the Central Street-Facing Exterior </a:t>
            </a:r>
          </a:p>
          <a:p>
            <a:pPr>
              <a:lnSpc>
                <a:spcPct val="170000"/>
              </a:lnSpc>
              <a:spcBef>
                <a:spcPts val="0"/>
              </a:spcBef>
            </a:pPr>
            <a:r>
              <a:rPr lang="en-US" sz="6200" dirty="0">
                <a:solidFill>
                  <a:schemeClr val="accent1">
                    <a:lumMod val="50000"/>
                  </a:schemeClr>
                </a:solidFill>
              </a:rPr>
              <a:t>Restoration of the Central Street-Facing Exterior </a:t>
            </a:r>
          </a:p>
          <a:p>
            <a:pPr>
              <a:lnSpc>
                <a:spcPct val="170000"/>
              </a:lnSpc>
              <a:spcBef>
                <a:spcPts val="0"/>
              </a:spcBef>
            </a:pPr>
            <a:r>
              <a:rPr lang="en-US" sz="6200" dirty="0">
                <a:solidFill>
                  <a:schemeClr val="accent1">
                    <a:lumMod val="50000"/>
                  </a:schemeClr>
                </a:solidFill>
              </a:rPr>
              <a:t>Structural Repairs and Historical Restoration of the Front and Side Portico Entrances </a:t>
            </a:r>
          </a:p>
          <a:p>
            <a:pPr>
              <a:lnSpc>
                <a:spcPct val="170000"/>
              </a:lnSpc>
              <a:spcBef>
                <a:spcPts val="0"/>
              </a:spcBef>
            </a:pPr>
            <a:r>
              <a:rPr lang="en-US" sz="6200" dirty="0">
                <a:solidFill>
                  <a:schemeClr val="accent1">
                    <a:lumMod val="50000"/>
                  </a:schemeClr>
                </a:solidFill>
              </a:rPr>
              <a:t>Update of Two Lower-Level Restrooms </a:t>
            </a:r>
          </a:p>
          <a:p>
            <a:pPr>
              <a:lnSpc>
                <a:spcPct val="170000"/>
              </a:lnSpc>
              <a:spcBef>
                <a:spcPts val="0"/>
              </a:spcBef>
            </a:pPr>
            <a:r>
              <a:rPr lang="en-US" sz="6200" dirty="0">
                <a:solidFill>
                  <a:schemeClr val="accent1">
                    <a:lumMod val="50000"/>
                  </a:schemeClr>
                </a:solidFill>
              </a:rPr>
              <a:t>Removal and Replacement of Rear Vinyl Siding with Cedar Shingles </a:t>
            </a:r>
          </a:p>
          <a:p>
            <a:pPr>
              <a:lnSpc>
                <a:spcPct val="170000"/>
              </a:lnSpc>
              <a:spcBef>
                <a:spcPts val="0"/>
              </a:spcBef>
            </a:pPr>
            <a:r>
              <a:rPr lang="en-US" sz="6200" dirty="0">
                <a:solidFill>
                  <a:schemeClr val="accent1">
                    <a:lumMod val="50000"/>
                  </a:schemeClr>
                </a:solidFill>
              </a:rPr>
              <a:t>Repointing of Five Chimneys and Fireplaces </a:t>
            </a:r>
          </a:p>
          <a:p>
            <a:pPr>
              <a:lnSpc>
                <a:spcPct val="170000"/>
              </a:lnSpc>
              <a:spcBef>
                <a:spcPts val="0"/>
              </a:spcBef>
            </a:pPr>
            <a:r>
              <a:rPr lang="en-US" sz="6200" dirty="0">
                <a:solidFill>
                  <a:schemeClr val="accent1">
                    <a:lumMod val="50000"/>
                  </a:schemeClr>
                </a:solidFill>
              </a:rPr>
              <a:t>Installation of Acoustical Panels in the Ballroom</a:t>
            </a:r>
          </a:p>
          <a:p>
            <a:pPr>
              <a:lnSpc>
                <a:spcPct val="170000"/>
              </a:lnSpc>
              <a:spcBef>
                <a:spcPts val="0"/>
              </a:spcBef>
            </a:pPr>
            <a:r>
              <a:rPr lang="en-US" sz="6200" dirty="0">
                <a:solidFill>
                  <a:schemeClr val="accent1">
                    <a:lumMod val="50000"/>
                  </a:schemeClr>
                </a:solidFill>
              </a:rPr>
              <a:t>Interior Painting</a:t>
            </a:r>
          </a:p>
          <a:p>
            <a:pPr marL="0" indent="0">
              <a:lnSpc>
                <a:spcPct val="160000"/>
              </a:lnSpc>
              <a:spcBef>
                <a:spcPts val="0"/>
              </a:spcBef>
              <a:buNone/>
            </a:pPr>
            <a:r>
              <a:rPr lang="en-US" sz="2000" dirty="0"/>
              <a:t>				</a:t>
            </a:r>
            <a:r>
              <a:rPr lang="en-US" sz="3200" dirty="0"/>
              <a:t>		 </a:t>
            </a:r>
            <a:endParaRPr lang="en-US" dirty="0"/>
          </a:p>
        </p:txBody>
      </p:sp>
    </p:spTree>
    <p:extLst>
      <p:ext uri="{BB962C8B-B14F-4D97-AF65-F5344CB8AC3E}">
        <p14:creationId xmlns:p14="http://schemas.microsoft.com/office/powerpoint/2010/main" val="2472906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normAutofit fontScale="90000"/>
          </a:bodyPr>
          <a:lstStyle/>
          <a:p>
            <a:r>
              <a:rPr lang="en-US" dirty="0">
                <a:solidFill>
                  <a:schemeClr val="bg1"/>
                </a:solidFill>
              </a:rPr>
              <a:t/>
            </a:r>
            <a:br>
              <a:rPr lang="en-US" dirty="0">
                <a:solidFill>
                  <a:schemeClr val="bg1"/>
                </a:solidFill>
              </a:rPr>
            </a:br>
            <a:r>
              <a:rPr lang="en-US" dirty="0">
                <a:solidFill>
                  <a:schemeClr val="bg1"/>
                </a:solidFill>
              </a:rPr>
              <a:t>Project:  Thaxter Park -Roof Replacement</a:t>
            </a:r>
            <a:br>
              <a:rPr lang="en-US" dirty="0">
                <a:solidFill>
                  <a:schemeClr val="bg1"/>
                </a:solidFill>
              </a:rPr>
            </a:br>
            <a:endParaRPr lang="en-US" dirty="0">
              <a:solidFill>
                <a:schemeClr val="bg1"/>
              </a:solidFill>
            </a:endParaRPr>
          </a:p>
        </p:txBody>
      </p:sp>
      <p:sp>
        <p:nvSpPr>
          <p:cNvPr id="3" name="Content Placeholder 2"/>
          <p:cNvSpPr>
            <a:spLocks noGrp="1"/>
          </p:cNvSpPr>
          <p:nvPr>
            <p:ph idx="1"/>
          </p:nvPr>
        </p:nvSpPr>
        <p:spPr/>
        <p:txBody>
          <a:bodyPr>
            <a:normAutofit fontScale="77500" lnSpcReduction="20000"/>
          </a:bodyPr>
          <a:lstStyle/>
          <a:p>
            <a:pPr marL="0" indent="0">
              <a:lnSpc>
                <a:spcPct val="120000"/>
              </a:lnSpc>
              <a:spcBef>
                <a:spcPts val="0"/>
              </a:spcBef>
              <a:buNone/>
            </a:pPr>
            <a:r>
              <a:rPr lang="en-US" sz="3300" dirty="0">
                <a:solidFill>
                  <a:schemeClr val="accent1">
                    <a:lumMod val="50000"/>
                  </a:schemeClr>
                </a:solidFill>
              </a:rPr>
              <a:t>Applicant:	Hingham Housing Authority</a:t>
            </a:r>
          </a:p>
          <a:p>
            <a:pPr marL="0" indent="0">
              <a:lnSpc>
                <a:spcPct val="120000"/>
              </a:lnSpc>
              <a:spcBef>
                <a:spcPts val="0"/>
              </a:spcBef>
              <a:buNone/>
            </a:pPr>
            <a:r>
              <a:rPr lang="en-US" sz="3300" dirty="0">
                <a:solidFill>
                  <a:schemeClr val="accent1">
                    <a:lumMod val="50000"/>
                  </a:schemeClr>
                </a:solidFill>
              </a:rPr>
              <a:t>Request:	$299,572.00</a:t>
            </a:r>
          </a:p>
          <a:p>
            <a:pPr marL="0" indent="0">
              <a:lnSpc>
                <a:spcPct val="120000"/>
              </a:lnSpc>
              <a:spcBef>
                <a:spcPts val="0"/>
              </a:spcBef>
              <a:buNone/>
            </a:pPr>
            <a:r>
              <a:rPr lang="en-US" sz="3300" dirty="0">
                <a:solidFill>
                  <a:schemeClr val="accent1">
                    <a:lumMod val="50000"/>
                  </a:schemeClr>
                </a:solidFill>
              </a:rPr>
              <a:t>Total Cost:	$599,144.00</a:t>
            </a:r>
          </a:p>
          <a:p>
            <a:pPr marL="0" indent="0">
              <a:lnSpc>
                <a:spcPct val="120000"/>
              </a:lnSpc>
              <a:spcBef>
                <a:spcPts val="0"/>
              </a:spcBef>
              <a:buNone/>
            </a:pPr>
            <a:r>
              <a:rPr lang="en-US" sz="3300" dirty="0">
                <a:solidFill>
                  <a:schemeClr val="accent1">
                    <a:lumMod val="50000"/>
                  </a:schemeClr>
                </a:solidFill>
              </a:rPr>
              <a:t>Category: 	Housing; Preservation</a:t>
            </a:r>
          </a:p>
          <a:p>
            <a:pPr marL="0" indent="0">
              <a:buNone/>
            </a:pPr>
            <a:endParaRPr lang="en-US" sz="1400" dirty="0"/>
          </a:p>
          <a:p>
            <a:pPr marL="0" indent="0">
              <a:buNone/>
            </a:pPr>
            <a:r>
              <a:rPr lang="en-US" sz="3300" dirty="0">
                <a:solidFill>
                  <a:schemeClr val="accent1">
                    <a:lumMod val="50000"/>
                  </a:schemeClr>
                </a:solidFill>
              </a:rPr>
              <a:t>Description:</a:t>
            </a:r>
          </a:p>
          <a:p>
            <a:pPr marL="0" indent="0">
              <a:lnSpc>
                <a:spcPct val="120000"/>
              </a:lnSpc>
              <a:spcBef>
                <a:spcPts val="0"/>
              </a:spcBef>
              <a:buNone/>
            </a:pPr>
            <a:r>
              <a:rPr lang="en-US" sz="2600" dirty="0">
                <a:solidFill>
                  <a:schemeClr val="accent1">
                    <a:lumMod val="50000"/>
                  </a:schemeClr>
                </a:solidFill>
              </a:rPr>
              <a:t>Remove and Install new 30-year asphalt roof shingle system, gutters and downspouts on 8 buildings. The project cost was determined using the MA State capital planning system and recent roof replacements already conducted by the Housing Authority.</a:t>
            </a:r>
          </a:p>
          <a:p>
            <a:pPr marL="0" indent="0">
              <a:lnSpc>
                <a:spcPct val="120000"/>
              </a:lnSpc>
              <a:spcBef>
                <a:spcPts val="0"/>
              </a:spcBef>
              <a:buNone/>
            </a:pPr>
            <a:endParaRPr lang="en-US" sz="2600" dirty="0">
              <a:solidFill>
                <a:schemeClr val="accent1">
                  <a:lumMod val="50000"/>
                </a:schemeClr>
              </a:solidFill>
            </a:endParaRPr>
          </a:p>
          <a:p>
            <a:pPr marL="0" indent="0">
              <a:lnSpc>
                <a:spcPct val="120000"/>
              </a:lnSpc>
              <a:spcBef>
                <a:spcPts val="0"/>
              </a:spcBef>
              <a:buNone/>
            </a:pPr>
            <a:r>
              <a:rPr lang="en-US" sz="2600" dirty="0">
                <a:solidFill>
                  <a:schemeClr val="accent1">
                    <a:lumMod val="50000"/>
                  </a:schemeClr>
                </a:solidFill>
              </a:rPr>
              <a:t>Should grant be awarded applicant will apply for a matching grant from EOHLC (Executive Office of Housing and Livable Communities) under the High Leverage Asset Preservation Program.</a:t>
            </a:r>
          </a:p>
          <a:p>
            <a:endParaRPr lang="en-US" dirty="0"/>
          </a:p>
        </p:txBody>
      </p:sp>
    </p:spTree>
    <p:extLst>
      <p:ext uri="{BB962C8B-B14F-4D97-AF65-F5344CB8AC3E}">
        <p14:creationId xmlns:p14="http://schemas.microsoft.com/office/powerpoint/2010/main" val="4168922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normAutofit fontScale="90000"/>
          </a:bodyPr>
          <a:lstStyle/>
          <a:p>
            <a:r>
              <a:rPr lang="en-US" dirty="0">
                <a:solidFill>
                  <a:schemeClr val="bg1"/>
                </a:solidFill>
              </a:rPr>
              <a:t/>
            </a:r>
            <a:br>
              <a:rPr lang="en-US" dirty="0">
                <a:solidFill>
                  <a:schemeClr val="bg1"/>
                </a:solidFill>
              </a:rPr>
            </a:br>
            <a:r>
              <a:rPr lang="en-US" dirty="0">
                <a:solidFill>
                  <a:schemeClr val="bg1"/>
                </a:solidFill>
              </a:rPr>
              <a:t>Project: HAHT Opportunity Fund</a:t>
            </a:r>
            <a:br>
              <a:rPr lang="en-US" dirty="0">
                <a:solidFill>
                  <a:schemeClr val="bg1"/>
                </a:solidFill>
              </a:rPr>
            </a:br>
            <a:endParaRPr lang="en-US" dirty="0">
              <a:solidFill>
                <a:schemeClr val="bg1"/>
              </a:solidFill>
            </a:endParaRPr>
          </a:p>
        </p:txBody>
      </p:sp>
      <p:sp>
        <p:nvSpPr>
          <p:cNvPr id="3" name="Content Placeholder 2"/>
          <p:cNvSpPr>
            <a:spLocks noGrp="1"/>
          </p:cNvSpPr>
          <p:nvPr>
            <p:ph idx="1"/>
          </p:nvPr>
        </p:nvSpPr>
        <p:spPr>
          <a:xfrm>
            <a:off x="838200" y="1825624"/>
            <a:ext cx="10515600" cy="4538599"/>
          </a:xfrm>
        </p:spPr>
        <p:txBody>
          <a:bodyPr>
            <a:normAutofit fontScale="92500" lnSpcReduction="10000"/>
          </a:bodyPr>
          <a:lstStyle/>
          <a:p>
            <a:pPr marL="0" indent="0">
              <a:buNone/>
            </a:pPr>
            <a:r>
              <a:rPr lang="en-US" sz="2600" dirty="0">
                <a:solidFill>
                  <a:schemeClr val="accent1">
                    <a:lumMod val="50000"/>
                  </a:schemeClr>
                </a:solidFill>
              </a:rPr>
              <a:t>Applicant:	Hingham Affordable Housing Trust </a:t>
            </a:r>
          </a:p>
          <a:p>
            <a:pPr marL="0" indent="0">
              <a:buNone/>
            </a:pPr>
            <a:r>
              <a:rPr lang="en-US" sz="2600" dirty="0">
                <a:solidFill>
                  <a:schemeClr val="accent1">
                    <a:lumMod val="50000"/>
                  </a:schemeClr>
                </a:solidFill>
              </a:rPr>
              <a:t>Request:	$1,000,000</a:t>
            </a:r>
          </a:p>
          <a:p>
            <a:pPr marL="0" indent="0">
              <a:buNone/>
            </a:pPr>
            <a:r>
              <a:rPr lang="en-US" sz="2600" dirty="0">
                <a:solidFill>
                  <a:schemeClr val="accent1">
                    <a:lumMod val="50000"/>
                  </a:schemeClr>
                </a:solidFill>
              </a:rPr>
              <a:t>Total Cost:	$1,000,000</a:t>
            </a:r>
          </a:p>
          <a:p>
            <a:pPr marL="0" indent="0">
              <a:buNone/>
            </a:pPr>
            <a:r>
              <a:rPr lang="en-US" sz="2600" dirty="0">
                <a:solidFill>
                  <a:schemeClr val="accent1">
                    <a:lumMod val="50000"/>
                  </a:schemeClr>
                </a:solidFill>
              </a:rPr>
              <a:t>Category: 	Housing; Acquire/Create/Preserve/Rehabilitate</a:t>
            </a:r>
          </a:p>
          <a:p>
            <a:pPr marL="0" indent="0">
              <a:buNone/>
            </a:pPr>
            <a:endParaRPr lang="en-US" sz="1200" dirty="0">
              <a:solidFill>
                <a:schemeClr val="accent1">
                  <a:lumMod val="50000"/>
                </a:schemeClr>
              </a:solidFill>
            </a:endParaRPr>
          </a:p>
          <a:p>
            <a:pPr marL="0" indent="0">
              <a:buNone/>
            </a:pPr>
            <a:r>
              <a:rPr lang="en-US" sz="2600" dirty="0">
                <a:solidFill>
                  <a:schemeClr val="accent1">
                    <a:lumMod val="50000"/>
                  </a:schemeClr>
                </a:solidFill>
              </a:rPr>
              <a:t>Description: </a:t>
            </a:r>
          </a:p>
          <a:p>
            <a:pPr marL="0" indent="0">
              <a:lnSpc>
                <a:spcPct val="120000"/>
              </a:lnSpc>
              <a:spcBef>
                <a:spcPts val="0"/>
              </a:spcBef>
              <a:buNone/>
            </a:pPr>
            <a:r>
              <a:rPr lang="en-US" sz="2100" dirty="0">
                <a:solidFill>
                  <a:schemeClr val="accent1">
                    <a:lumMod val="50000"/>
                  </a:schemeClr>
                </a:solidFill>
              </a:rPr>
              <a:t>Create up to five new housing units. Acquire and renovate one to two additional condominiums within the next year, creating up to seven new affordable homeownership opportunities over the next two to three years.  The Trust also anticipates using funds to make critical capital improvements at the Lincoln School Apartments.  Planned upgrades include repointing the historic 1912 building, ADA compliance enhancements, and flooring replacements—all essential to preserving the integrity and livability of this vital affordable housing resource.</a:t>
            </a:r>
          </a:p>
          <a:p>
            <a:pPr marL="0" indent="0">
              <a:buNone/>
            </a:pPr>
            <a:endParaRPr lang="en-US" sz="2000" dirty="0"/>
          </a:p>
          <a:p>
            <a:pPr marL="0" indent="0">
              <a:buNone/>
            </a:pPr>
            <a:endParaRPr lang="en-US" dirty="0"/>
          </a:p>
          <a:p>
            <a:endParaRPr lang="en-US" dirty="0"/>
          </a:p>
        </p:txBody>
      </p:sp>
    </p:spTree>
    <p:extLst>
      <p:ext uri="{BB962C8B-B14F-4D97-AF65-F5344CB8AC3E}">
        <p14:creationId xmlns:p14="http://schemas.microsoft.com/office/powerpoint/2010/main" val="15236669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1003</TotalTime>
  <Words>1006</Words>
  <Application>Microsoft Office PowerPoint</Application>
  <PresentationFormat>Widescreen</PresentationFormat>
  <Paragraphs>129</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Aptos</vt:lpstr>
      <vt:lpstr>Arial</vt:lpstr>
      <vt:lpstr>Calibri</vt:lpstr>
      <vt:lpstr>Calibri Light</vt:lpstr>
      <vt:lpstr>Times New Roman</vt:lpstr>
      <vt:lpstr>Office Theme</vt:lpstr>
      <vt:lpstr>AGENDA</vt:lpstr>
      <vt:lpstr>PROCESS</vt:lpstr>
      <vt:lpstr> Project:  Basketball Court Restoration    at Plymouth River School </vt:lpstr>
      <vt:lpstr> Project: GAR Hall Elevator Replacement </vt:lpstr>
      <vt:lpstr>  Project:  “Pro Patria et Gloria”    War Memorial Restoration  </vt:lpstr>
      <vt:lpstr> Project: Community Center    Preservation and Restoration Project </vt:lpstr>
      <vt:lpstr> Project: Community Center    Preservation and Restoration Project </vt:lpstr>
      <vt:lpstr> Project:  Thaxter Park -Roof Replacement </vt:lpstr>
      <vt:lpstr> Project: HAHT Opportunity Fund </vt:lpstr>
      <vt:lpstr> Project:  19th Century Steps Restoration    at the New North Church </vt:lpstr>
      <vt:lpstr> Project:  Lincoln Street, 19th Century Step                 Restoration </vt:lpstr>
      <vt:lpstr> PRELIMINARY BUDGET NUMBERS </vt:lpstr>
      <vt:lpstr>Site Visits</vt:lpstr>
    </vt:vector>
  </TitlesOfParts>
  <Company>Town of Hingham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Preservation Committee</dc:title>
  <dc:creator>Sjostedt, Paula</dc:creator>
  <cp:lastModifiedBy>Sjostedt, Paula</cp:lastModifiedBy>
  <cp:revision>51</cp:revision>
  <dcterms:created xsi:type="dcterms:W3CDTF">2025-08-18T16:20:16Z</dcterms:created>
  <dcterms:modified xsi:type="dcterms:W3CDTF">2025-10-22T12:39:53Z</dcterms:modified>
</cp:coreProperties>
</file>