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83" r:id="rId5"/>
    <p:sldId id="278" r:id="rId6"/>
    <p:sldId id="279" r:id="rId7"/>
    <p:sldId id="280" r:id="rId8"/>
    <p:sldId id="281" r:id="rId9"/>
    <p:sldId id="282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6"/>
    <p:restoredTop sz="91341"/>
  </p:normalViewPr>
  <p:slideViewPr>
    <p:cSldViewPr snapToGrid="0" snapToObjects="1">
      <p:cViewPr varScale="1">
        <p:scale>
          <a:sx n="81" d="100"/>
          <a:sy n="81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25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0BA2C-8C7C-C64A-8E22-592AE1DE3D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Interview Presentation – Barrett Planning Group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6DC8E-1587-E044-8EF9-4D5F9B452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January 10,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CC575-87D1-B241-B6AA-8E0FFCD0A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1AD67-5F76-A34C-BDCB-3B19CB0EBC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4150E-3048-D545-A4AD-B1464A02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7" y="921824"/>
            <a:ext cx="130791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8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C38C-26E0-E749-87BC-5347CF613B6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E247-4BDB-054E-9169-503FF49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F418-353E-2046-A449-440582D68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1D48A-2E61-B64F-B770-F8BE2087A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7C11-1611-0843-83BD-C94E4D7B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7D9A-C295-A247-84E0-370E469E3D59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CEB5-1B90-DC49-BD5E-BD0A7EDA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45F6-BE16-6348-8B4C-AAC95B13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2FC2-2F7F-FA4F-80A7-BE208961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85968-4ACC-4A4A-A8F2-8E84673AA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BFE3-1692-3841-9A5B-06DD1045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A58-120B-3E43-8706-EEE285F73869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47B54-D2EC-5A43-90B3-8695AB2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23F8-1CEA-9646-9A7B-A120162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A3DE9-5757-B040-8D71-15472E632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F497C-2EB7-4A49-9EED-8F6FCB6D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B11CF-883C-3E4C-B3C1-A78C9C33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FC96-2905-F54C-8487-059D895A28A4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B882-3AFA-0E4E-A31E-CEF88E2B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D703-D76A-A046-B9EB-9CC63171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2032-5EDC-6C4D-B44D-095F6191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5F93F-6AF2-474D-BE9E-A5971B62C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1D4E7-07D8-3A4E-802E-82FFC9E6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1E0-3B51-5947-ADF2-9C4321509BBC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BD3B-5275-BC46-8CA6-5343F3AA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9248-D85C-FE4A-98FE-BC1F2F5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8E04-2753-0949-B11C-2BECFA6A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A053-3818-DB45-8E4F-B36C27C7B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EF41A-73E5-504E-B9C8-C590DA30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DE71-5BB3-C44F-86C0-F215A8043D8F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3D3F-5B25-4743-9D0E-65CC9E04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345CF-0570-294E-A5A5-6676BE01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E9F6-CF5D-5448-B293-87118A50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328E-F354-844F-B291-740F56B6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1C2A-73D9-2846-8F58-AE6DCAA0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C6A8-AF62-A440-A7A3-8BA510AE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717-91C0-0449-8E63-8C512E891DA5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15DA8-B261-0445-A5FC-97340C33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F92E6-DFA3-6A43-8627-6087D593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B8F8-7BB9-9D44-8B35-62B313B4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B1FC-39EF-B849-8A07-C2A72684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8DF37-7BEA-1C49-8B47-F531B92F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F40AC-C9B7-9246-95B3-C65332AB2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234D0-F0A0-AC43-B906-DD0EB3779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EAD3A-43E8-9348-A857-D88A1878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078E-5D52-9247-8F2C-6BC12B60FED1}" type="datetime1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8FB9E-034C-3243-A39B-AC8EA68C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4EFC7-098F-8F49-B09C-2194D487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0FBC-3942-D344-A004-324100C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4744B-7324-3A44-8EA4-211068A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E8B3-F80E-044D-9E22-03F975C6657E}" type="datetime1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B6190-8E49-E743-9FBC-DCE86A21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30E20-36E6-464E-94EE-75C7FEBB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91FEC-F309-6441-8A42-E6E097D1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A73A-C2BB-624D-8240-ABD7199AE37A}" type="datetime1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5BB38-EC89-BA43-AECD-5F323E3D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9FEFA-AD1E-1946-9319-DBEFF50A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9A86-588B-B44E-8E68-086E6DB0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5CA2-40BF-CA43-A949-27E205BC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B44AF-623F-FA48-9324-41E80F6A8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6FEBD-FA7B-0748-836C-F2238DC5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305-FA34-0A41-B2E5-7845F7707FC3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9F4D-0DA6-C843-98D0-A4DE2077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294C-0201-6A47-9E3A-BAFA7C6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CBEF-1658-6841-81C0-0029B1BE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57BDC-9613-F24D-B930-674984A46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443A-E402-FA4B-99CC-C6EECA418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FDC04-D952-284D-A48F-83EC0A41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8EB9-4F7F-2A4C-B9A0-20A25FE69818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FDCD1-1BE7-5B42-B73B-3E9E377C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Barrett Planning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188D-D29E-D446-AD04-22D9E3C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2417F-A905-604F-B77C-B20C752D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3225-630E-7644-AFD0-E05063075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A992-9735-2C42-A158-B34E3394E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F3FE-3F49-164D-B2FB-534C5FFC8B6B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3EB7-77DF-7F40-9C4C-0FA5EAA63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Barrett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9FB4-82A4-C740-A6F7-97FBDFDF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007-7EAD-3C43-B5EB-16CFD3A5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Big Caslon Medium" panose="02000603090000020003" pitchFamily="2" charset="-79"/>
          <a:ea typeface="+mj-ea"/>
          <a:cs typeface="Big Caslon Medium" panose="020006030900000200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12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2.jp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73FD-9798-FD4E-8D9E-ED97AE5FA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3372" y="681924"/>
            <a:ext cx="4645250" cy="2643217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accent1"/>
                </a:solidFill>
              </a:rPr>
              <a:t>Hingham Comprehensive Master Plan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1C7F3B-7767-234C-9CCD-590CA5260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January 10, 2019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oat floating along a river next to a body of water&#10;&#10;Description automatically generated">
            <a:extLst>
              <a:ext uri="{FF2B5EF4-FFF2-40B4-BE49-F238E27FC236}">
                <a16:creationId xmlns:a16="http://schemas.microsoft.com/office/drawing/2014/main" id="{0D3A6B29-4BB0-E046-8568-D3DCB81A5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04072C1A-9B87-BC45-8229-70794D65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53" y="3785853"/>
            <a:ext cx="1869378" cy="1568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D46EF5-1733-C64E-B778-97974B42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05" y="5270512"/>
            <a:ext cx="32385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40D12F-AFBD-D742-A4BF-9106E98F9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638" y="4952517"/>
            <a:ext cx="1422400" cy="1422400"/>
          </a:xfrm>
          <a:prstGeom prst="rect">
            <a:avLst/>
          </a:prstGeom>
        </p:spPr>
      </p:pic>
      <p:pic>
        <p:nvPicPr>
          <p:cNvPr id="23" name="Picture 2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2B97070E-C25C-8B41-859D-5AC3E80AB3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33" b="29697"/>
          <a:stretch/>
        </p:blipFill>
        <p:spPr>
          <a:xfrm>
            <a:off x="7214389" y="3981579"/>
            <a:ext cx="2540000" cy="10152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304B84-6E2A-704A-9948-9A888B56047D}"/>
              </a:ext>
            </a:extLst>
          </p:cNvPr>
          <p:cNvGrpSpPr/>
          <p:nvPr/>
        </p:nvGrpSpPr>
        <p:grpSpPr>
          <a:xfrm>
            <a:off x="9566486" y="3785853"/>
            <a:ext cx="2340705" cy="2390223"/>
            <a:chOff x="9566486" y="3785853"/>
            <a:chExt cx="2340705" cy="2390223"/>
          </a:xfrm>
        </p:grpSpPr>
        <p:pic>
          <p:nvPicPr>
            <p:cNvPr id="4" name="Picture 3" descr="A close up of a flower&#13;&#10;&#13;&#10;Description automatically generated">
              <a:extLst>
                <a:ext uri="{FF2B5EF4-FFF2-40B4-BE49-F238E27FC236}">
                  <a16:creationId xmlns:a16="http://schemas.microsoft.com/office/drawing/2014/main" id="{7AAE87CF-8167-3D4F-9535-6EF62DFD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8940" y="3785853"/>
              <a:ext cx="1587500" cy="21971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E0161B-D39F-BE42-B902-E0AD1A4DC468}"/>
                </a:ext>
              </a:extLst>
            </p:cNvPr>
            <p:cNvSpPr/>
            <p:nvPr/>
          </p:nvSpPr>
          <p:spPr>
            <a:xfrm>
              <a:off x="9566486" y="5929855"/>
              <a:ext cx="234070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</a:rPr>
                <a:t>Martha Lyon Landscape Architecture LLC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95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6746-733F-314A-A4AE-75EE50F8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pic>
        <p:nvPicPr>
          <p:cNvPr id="5" name="Picture 4" descr="A picture containing indoor, person, clothing, bed&#13;&#10;&#13;&#10;Description automatically generated">
            <a:extLst>
              <a:ext uri="{FF2B5EF4-FFF2-40B4-BE49-F238E27FC236}">
                <a16:creationId xmlns:a16="http://schemas.microsoft.com/office/drawing/2014/main" id="{7554CC96-C94B-0245-87DC-AAC84FD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796" y="1974127"/>
            <a:ext cx="2289641" cy="1720197"/>
          </a:xfrm>
          <a:prstGeom prst="rect">
            <a:avLst/>
          </a:prstGeom>
        </p:spPr>
      </p:pic>
      <p:pic>
        <p:nvPicPr>
          <p:cNvPr id="7" name="Picture 6" descr="A person smiling for the camera&#13;&#10;&#13;&#10;Description automatically generated">
            <a:extLst>
              <a:ext uri="{FF2B5EF4-FFF2-40B4-BE49-F238E27FC236}">
                <a16:creationId xmlns:a16="http://schemas.microsoft.com/office/drawing/2014/main" id="{F696A564-B4B5-AA49-8C86-1C764135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316" y="1688866"/>
            <a:ext cx="1427072" cy="2286000"/>
          </a:xfrm>
          <a:prstGeom prst="rect">
            <a:avLst/>
          </a:prstGeom>
        </p:spPr>
      </p:pic>
      <p:pic>
        <p:nvPicPr>
          <p:cNvPr id="11" name="Picture 10" descr="A person smiling for the camera&#13;&#10;&#13;&#10;Description automatically generated">
            <a:extLst>
              <a:ext uri="{FF2B5EF4-FFF2-40B4-BE49-F238E27FC236}">
                <a16:creationId xmlns:a16="http://schemas.microsoft.com/office/drawing/2014/main" id="{D2E81621-9EAC-4D4A-9E7C-702E019B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082" y="1672926"/>
            <a:ext cx="1581335" cy="2289641"/>
          </a:xfrm>
          <a:prstGeom prst="rect">
            <a:avLst/>
          </a:prstGeom>
        </p:spPr>
      </p:pic>
      <p:pic>
        <p:nvPicPr>
          <p:cNvPr id="4" name="Picture 3" descr="A person standing in front of a window&#13;&#10;&#13;&#10;Description automatically generated">
            <a:extLst>
              <a:ext uri="{FF2B5EF4-FFF2-40B4-BE49-F238E27FC236}">
                <a16:creationId xmlns:a16="http://schemas.microsoft.com/office/drawing/2014/main" id="{09CCD376-6EEC-7444-A824-02C3EA941C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47" r="15028"/>
          <a:stretch/>
        </p:blipFill>
        <p:spPr>
          <a:xfrm>
            <a:off x="6100764" y="1707441"/>
            <a:ext cx="1954925" cy="228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1673B-1E59-CB49-8627-6A44DCEF3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94" y="4101054"/>
            <a:ext cx="1766603" cy="1482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33C206-E6BE-F348-AF83-E01EC6698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036" y="4160748"/>
            <a:ext cx="1422400" cy="1422400"/>
          </a:xfrm>
          <a:prstGeom prst="rect">
            <a:avLst/>
          </a:prstGeom>
        </p:spPr>
      </p:pic>
      <p:pic>
        <p:nvPicPr>
          <p:cNvPr id="14" name="Picture 13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B779FC9A-7300-864A-8266-2C68ED991E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678" b="28437"/>
          <a:stretch/>
        </p:blipFill>
        <p:spPr>
          <a:xfrm>
            <a:off x="4573271" y="4220442"/>
            <a:ext cx="2090590" cy="7920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AF0BE-CC9C-5B41-9DF3-53D464DAC320}"/>
              </a:ext>
            </a:extLst>
          </p:cNvPr>
          <p:cNvGrpSpPr/>
          <p:nvPr/>
        </p:nvGrpSpPr>
        <p:grpSpPr>
          <a:xfrm>
            <a:off x="6474669" y="4101054"/>
            <a:ext cx="2259422" cy="1981923"/>
            <a:chOff x="6585031" y="4101054"/>
            <a:chExt cx="2259422" cy="1981923"/>
          </a:xfrm>
        </p:grpSpPr>
        <p:pic>
          <p:nvPicPr>
            <p:cNvPr id="16" name="Picture 15" descr="A close up of a flower&#13;&#10;&#13;&#10;Description automatically generated">
              <a:extLst>
                <a:ext uri="{FF2B5EF4-FFF2-40B4-BE49-F238E27FC236}">
                  <a16:creationId xmlns:a16="http://schemas.microsoft.com/office/drawing/2014/main" id="{510AF90F-E904-AE4C-8BED-B57490775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52316" y="4101054"/>
              <a:ext cx="1198136" cy="16878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47BDF0-29EE-C34D-9086-CDF211DB4F78}"/>
                </a:ext>
              </a:extLst>
            </p:cNvPr>
            <p:cNvSpPr/>
            <p:nvPr/>
          </p:nvSpPr>
          <p:spPr>
            <a:xfrm>
              <a:off x="6585031" y="5867533"/>
              <a:ext cx="225942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Martha Lyon Landscape Architecture LLC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9D30086-0BDB-0949-AE69-2808AEEAF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4061" y="4250285"/>
            <a:ext cx="2826327" cy="73152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9B556E-577B-CD4D-A117-8D670EC9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E5196D3-A509-6743-97B2-164596350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9906" y="1688858"/>
            <a:ext cx="1818967" cy="2273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47691-47E0-B649-8455-EDFE57453F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1407" y="1689467"/>
            <a:ext cx="1739430" cy="22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0871-1E90-444F-A54E-2A562423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Master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5036-3A94-5246-ABD7-CE2960E0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82558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master plan is a statement about what a community wants for its future and how to get there.</a:t>
            </a:r>
          </a:p>
          <a:p>
            <a:r>
              <a:rPr lang="en-US" dirty="0"/>
              <a:t>Future vision</a:t>
            </a:r>
          </a:p>
          <a:p>
            <a:r>
              <a:rPr lang="en-US" dirty="0"/>
              <a:t>Shared principles</a:t>
            </a:r>
          </a:p>
          <a:p>
            <a:r>
              <a:rPr lang="en-US" dirty="0"/>
              <a:t>Who is here today?</a:t>
            </a:r>
          </a:p>
          <a:p>
            <a:r>
              <a:rPr lang="en-US" dirty="0"/>
              <a:t>Who will be here in the future?</a:t>
            </a:r>
          </a:p>
          <a:p>
            <a:r>
              <a:rPr lang="en-US" dirty="0"/>
              <a:t>Plan for preservation, growth, and change</a:t>
            </a:r>
          </a:p>
          <a:p>
            <a:r>
              <a:rPr lang="en-US" dirty="0"/>
              <a:t>Implementing actions</a:t>
            </a:r>
          </a:p>
          <a:p>
            <a:r>
              <a:rPr lang="en-US" dirty="0"/>
              <a:t>Evaluating progress</a:t>
            </a:r>
          </a:p>
          <a:p>
            <a:r>
              <a:rPr lang="en-US" dirty="0"/>
              <a:t>Making amendments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CF57-06F4-104D-81C8-905EDF79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2DE3E4B-2287-944C-95E5-EC2039346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057" t="15172" r="14521" b="15172"/>
          <a:stretch/>
        </p:blipFill>
        <p:spPr>
          <a:xfrm>
            <a:off x="7353700" y="1690688"/>
            <a:ext cx="3767157" cy="3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7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DFB13-8E66-314F-8E7E-FD844F70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Basic Steps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0A899-2DF9-234D-A5A9-5392AF83F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56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1D40-AD96-8642-846D-EFA6161A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FFFF"/>
                </a:solidFill>
              </a:rPr>
              <a:t>Every journey starts with a step …</a:t>
            </a:r>
          </a:p>
          <a:p>
            <a:r>
              <a:rPr lang="en-US" sz="2000" dirty="0">
                <a:solidFill>
                  <a:srgbClr val="FFFFFF"/>
                </a:solidFill>
              </a:rPr>
              <a:t>Visioning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Community baseline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Data analysis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Evaluating opportunities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Selecting a plan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Implementation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Monitoring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C271-7F80-B94A-960B-8F5E84C9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733007-7EAD-3C43-B5EB-16CFD3A502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5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894DC-1887-9C49-9C1E-0C221F42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Community Baseline (Existing Conditions)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B31F1-08DD-734F-8242-872F792CF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CE40-862F-2646-A588-8D8B42A3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Comprehensive inventory</a:t>
            </a:r>
          </a:p>
          <a:p>
            <a:r>
              <a:rPr lang="en-US" dirty="0">
                <a:solidFill>
                  <a:srgbClr val="FFFFFF"/>
                </a:solidFill>
              </a:rPr>
              <a:t>Careful selection of data sources (try to ‘go local’)</a:t>
            </a:r>
          </a:p>
          <a:p>
            <a:r>
              <a:rPr lang="en-US" dirty="0">
                <a:solidFill>
                  <a:srgbClr val="FFFFFF"/>
                </a:solidFill>
              </a:rPr>
              <a:t>Extensive mapping</a:t>
            </a:r>
          </a:p>
          <a:p>
            <a:r>
              <a:rPr lang="en-US" dirty="0">
                <a:solidFill>
                  <a:srgbClr val="FFFFFF"/>
                </a:solidFill>
              </a:rPr>
              <a:t>Consider the benefit of proprietary data</a:t>
            </a:r>
          </a:p>
          <a:p>
            <a:r>
              <a:rPr lang="en-US" i="1" dirty="0">
                <a:solidFill>
                  <a:srgbClr val="FFFFFF"/>
                </a:solidFill>
              </a:rPr>
              <a:t>Listen to the questions people in the community are asking.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FE9B-6E86-BC40-AFFE-85B8B1BD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733007-7EAD-3C43-B5EB-16CFD3A502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6D07-27A2-D247-8BA9-836C199B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/>
              <a:t>Data Analysis</a:t>
            </a:r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CB897D-6E9F-F742-ABCA-CD9F9E94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38" y="2589086"/>
            <a:ext cx="4987291" cy="2755478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53537-765A-5E42-B1D1-A2EF5508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362607"/>
            <a:ext cx="3627063" cy="5303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(What does it all mean?)</a:t>
            </a:r>
          </a:p>
          <a:p>
            <a:r>
              <a:rPr lang="en-US" dirty="0"/>
              <a:t>Identify needs/gaps</a:t>
            </a:r>
          </a:p>
          <a:p>
            <a:r>
              <a:rPr lang="en-US" dirty="0"/>
              <a:t>Demonstrate trends</a:t>
            </a:r>
          </a:p>
          <a:p>
            <a:r>
              <a:rPr lang="en-US" dirty="0"/>
              <a:t>Use analyses already complete (regional planning agency, etc.)</a:t>
            </a:r>
          </a:p>
          <a:p>
            <a:r>
              <a:rPr lang="en-US" dirty="0"/>
              <a:t>Analyze the performance of existing policies and local laws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8EFB1-9C5C-C945-A7FD-FED31DC4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733007-7EAD-3C43-B5EB-16CFD3A502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9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CB4F8-AC27-DB4E-9599-88E04BB4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Opportunities</a:t>
            </a:r>
          </a:p>
        </p:txBody>
      </p:sp>
      <p:pic>
        <p:nvPicPr>
          <p:cNvPr id="8" name="Picture 7" descr="A picture containing man, indoor, person&#10;&#10;Description automatically generated">
            <a:extLst>
              <a:ext uri="{FF2B5EF4-FFF2-40B4-BE49-F238E27FC236}">
                <a16:creationId xmlns:a16="http://schemas.microsoft.com/office/drawing/2014/main" id="{F0E28766-6830-614C-B825-3A41B710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B54B9-24E5-5F40-AE5E-3D9A90A4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456841"/>
            <a:ext cx="7161017" cy="4720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Connect the dots!</a:t>
            </a:r>
          </a:p>
          <a:p>
            <a:pPr marL="0" indent="0">
              <a:buNone/>
            </a:pPr>
            <a:r>
              <a:rPr lang="en-US" i="1" dirty="0"/>
              <a:t>(Connect analysis with existing conditions)</a:t>
            </a:r>
          </a:p>
          <a:p>
            <a:r>
              <a:rPr lang="en-US" dirty="0"/>
              <a:t>Underperforming commercial areas</a:t>
            </a:r>
          </a:p>
          <a:p>
            <a:r>
              <a:rPr lang="en-US" dirty="0"/>
              <a:t>Outdated facilities</a:t>
            </a:r>
          </a:p>
          <a:p>
            <a:r>
              <a:rPr lang="en-US" dirty="0"/>
              <a:t>Undeveloped land</a:t>
            </a:r>
          </a:p>
          <a:p>
            <a:r>
              <a:rPr lang="en-US" dirty="0"/>
              <a:t>Greenway connections</a:t>
            </a:r>
          </a:p>
          <a:p>
            <a:r>
              <a:rPr lang="en-US" dirty="0"/>
              <a:t>Potential physical connections</a:t>
            </a:r>
          </a:p>
          <a:p>
            <a:r>
              <a:rPr lang="en-US" dirty="0"/>
              <a:t>Market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17A2C-46EA-CA4C-BC34-5AEA8B2D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D733007-7EAD-3C43-B5EB-16CFD3A502A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7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E31DA6-A89E-0647-BA82-A211C583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913"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0F77D22C-8D93-C64B-93E8-CDC4514A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" r="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8A2AC1-D196-3047-8CF3-0408D43C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Selecting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89B4-D218-F04B-8546-CAA69D2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45589"/>
            <a:ext cx="4803637" cy="421538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Setting policies</a:t>
            </a:r>
          </a:p>
          <a:p>
            <a:r>
              <a:rPr lang="en-US" dirty="0">
                <a:solidFill>
                  <a:srgbClr val="000000"/>
                </a:solidFill>
              </a:rPr>
              <a:t>Developing strategies</a:t>
            </a:r>
          </a:p>
          <a:p>
            <a:r>
              <a:rPr lang="en-US" dirty="0">
                <a:solidFill>
                  <a:srgbClr val="000000"/>
                </a:solidFill>
              </a:rPr>
              <a:t>Resolving tensions</a:t>
            </a:r>
          </a:p>
          <a:p>
            <a:r>
              <a:rPr lang="en-US" dirty="0">
                <a:solidFill>
                  <a:srgbClr val="000000"/>
                </a:solidFill>
              </a:rPr>
              <a:t>Areas for growth</a:t>
            </a:r>
          </a:p>
          <a:p>
            <a:r>
              <a:rPr lang="en-US" dirty="0">
                <a:solidFill>
                  <a:srgbClr val="000000"/>
                </a:solidFill>
              </a:rPr>
              <a:t>Areas for preservation</a:t>
            </a:r>
          </a:p>
          <a:p>
            <a:r>
              <a:rPr lang="en-US" dirty="0">
                <a:solidFill>
                  <a:srgbClr val="000000"/>
                </a:solidFill>
              </a:rPr>
              <a:t>Short and long term</a:t>
            </a:r>
          </a:p>
          <a:p>
            <a:r>
              <a:rPr lang="en-US" dirty="0">
                <a:solidFill>
                  <a:srgbClr val="000000"/>
                </a:solidFill>
              </a:rPr>
              <a:t>Ask the question: </a:t>
            </a:r>
            <a:r>
              <a:rPr lang="en-US" i="1" dirty="0">
                <a:solidFill>
                  <a:srgbClr val="000000"/>
                </a:solidFill>
              </a:rPr>
              <a:t>Who benefits?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64B5-3821-2642-8371-E7CD7E21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733007-7EAD-3C43-B5EB-16CFD3A502AC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8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2B69-08B1-C441-B911-B82FE545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3D0E-67C3-DE40-A2DE-42C408D2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Responsible parties</a:t>
            </a:r>
          </a:p>
          <a:p>
            <a:r>
              <a:rPr lang="en-US" dirty="0"/>
              <a:t>Timelines</a:t>
            </a:r>
          </a:p>
          <a:p>
            <a:r>
              <a:rPr lang="en-US" dirty="0"/>
              <a:t>“Next Steps”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Staffing</a:t>
            </a:r>
          </a:p>
          <a:p>
            <a:r>
              <a:rPr lang="en-US" dirty="0"/>
              <a:t>Professional assistance?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DB978-F356-494D-9C4B-FE9E7D0D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3007-7EAD-3C43-B5EB-16CFD3A502A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4DE810-FB56-E644-9098-3514EA1A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9" t="17931" r="25785" b="18620"/>
          <a:stretch/>
        </p:blipFill>
        <p:spPr>
          <a:xfrm>
            <a:off x="6955221" y="681037"/>
            <a:ext cx="3310758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5EDB1-40A0-4B48-A02D-DD0B7B7212C3}"/>
              </a:ext>
            </a:extLst>
          </p:cNvPr>
          <p:cNvSpPr txBox="1"/>
          <p:nvPr/>
        </p:nvSpPr>
        <p:spPr>
          <a:xfrm>
            <a:off x="6203731" y="5058797"/>
            <a:ext cx="4813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Know how you’re going to check items off the list!</a:t>
            </a:r>
          </a:p>
        </p:txBody>
      </p:sp>
    </p:spTree>
    <p:extLst>
      <p:ext uri="{BB962C8B-B14F-4D97-AF65-F5344CB8AC3E}">
        <p14:creationId xmlns:p14="http://schemas.microsoft.com/office/powerpoint/2010/main" val="246306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dgewater Colors">
      <a:dk1>
        <a:srgbClr val="000000"/>
      </a:dk1>
      <a:lt1>
        <a:srgbClr val="FFFFFF"/>
      </a:lt1>
      <a:dk2>
        <a:srgbClr val="006699"/>
      </a:dk2>
      <a:lt2>
        <a:srgbClr val="9B968E"/>
      </a:lt2>
      <a:accent1>
        <a:srgbClr val="00314A"/>
      </a:accent1>
      <a:accent2>
        <a:srgbClr val="506F81"/>
      </a:accent2>
      <a:accent3>
        <a:srgbClr val="5B0E1F"/>
      </a:accent3>
      <a:accent4>
        <a:srgbClr val="BCC19B"/>
      </a:accent4>
      <a:accent5>
        <a:srgbClr val="BC8A28"/>
      </a:accent5>
      <a:accent6>
        <a:srgbClr val="006600"/>
      </a:accent6>
      <a:hlink>
        <a:srgbClr val="19001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257</Words>
  <Application>Microsoft Macintosh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Big Caslon Medium</vt:lpstr>
      <vt:lpstr>Calibri</vt:lpstr>
      <vt:lpstr>Candara</vt:lpstr>
      <vt:lpstr>Office Theme</vt:lpstr>
      <vt:lpstr>Hingham Comprehensive Master Plan</vt:lpstr>
      <vt:lpstr>Our Team</vt:lpstr>
      <vt:lpstr>What is a Master Plan?</vt:lpstr>
      <vt:lpstr>Basic Steps</vt:lpstr>
      <vt:lpstr>Community Baseline (Existing Conditions)</vt:lpstr>
      <vt:lpstr>Data Analysis</vt:lpstr>
      <vt:lpstr>Opportunities</vt:lpstr>
      <vt:lpstr>Selecting a plan</vt:lpstr>
      <vt:lpstr>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Hingham Comprehensive Master Plan</dc:title>
  <dc:creator>Judi Barrett</dc:creator>
  <cp:lastModifiedBy>Judi Barrett</cp:lastModifiedBy>
  <cp:revision>3</cp:revision>
  <cp:lastPrinted>2019-09-18T20:48:49Z</cp:lastPrinted>
  <dcterms:created xsi:type="dcterms:W3CDTF">2019-09-18T15:57:21Z</dcterms:created>
  <dcterms:modified xsi:type="dcterms:W3CDTF">2019-09-18T21:52:32Z</dcterms:modified>
</cp:coreProperties>
</file>